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 id="2147483648" r:id="rId2"/>
    <p:sldMasterId id="2147483703" r:id="rId3"/>
  </p:sldMasterIdLst>
  <p:notesMasterIdLst>
    <p:notesMasterId r:id="rId76"/>
  </p:notesMasterIdLst>
  <p:sldIdLst>
    <p:sldId id="262"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 id="375" r:id="rId28"/>
    <p:sldId id="376" r:id="rId29"/>
    <p:sldId id="377" r:id="rId30"/>
    <p:sldId id="378" r:id="rId31"/>
    <p:sldId id="379" r:id="rId32"/>
    <p:sldId id="380" r:id="rId33"/>
    <p:sldId id="381" r:id="rId34"/>
    <p:sldId id="382" r:id="rId35"/>
    <p:sldId id="383" r:id="rId36"/>
    <p:sldId id="384" r:id="rId37"/>
    <p:sldId id="385" r:id="rId38"/>
    <p:sldId id="386" r:id="rId39"/>
    <p:sldId id="387" r:id="rId40"/>
    <p:sldId id="388" r:id="rId41"/>
    <p:sldId id="389" r:id="rId42"/>
    <p:sldId id="390" r:id="rId43"/>
    <p:sldId id="391" r:id="rId44"/>
    <p:sldId id="392" r:id="rId45"/>
    <p:sldId id="393" r:id="rId46"/>
    <p:sldId id="394" r:id="rId47"/>
    <p:sldId id="395" r:id="rId48"/>
    <p:sldId id="396" r:id="rId49"/>
    <p:sldId id="397" r:id="rId50"/>
    <p:sldId id="398" r:id="rId51"/>
    <p:sldId id="399" r:id="rId52"/>
    <p:sldId id="400" r:id="rId53"/>
    <p:sldId id="433" r:id="rId54"/>
    <p:sldId id="434" r:id="rId55"/>
    <p:sldId id="435" r:id="rId56"/>
    <p:sldId id="436" r:id="rId57"/>
    <p:sldId id="437" r:id="rId58"/>
    <p:sldId id="438" r:id="rId59"/>
    <p:sldId id="439" r:id="rId60"/>
    <p:sldId id="440" r:id="rId61"/>
    <p:sldId id="441" r:id="rId62"/>
    <p:sldId id="442" r:id="rId63"/>
    <p:sldId id="443" r:id="rId64"/>
    <p:sldId id="444" r:id="rId65"/>
    <p:sldId id="445" r:id="rId66"/>
    <p:sldId id="446" r:id="rId67"/>
    <p:sldId id="447" r:id="rId68"/>
    <p:sldId id="448" r:id="rId69"/>
    <p:sldId id="449" r:id="rId70"/>
    <p:sldId id="450" r:id="rId71"/>
    <p:sldId id="451" r:id="rId72"/>
    <p:sldId id="452" r:id="rId73"/>
    <p:sldId id="453" r:id="rId74"/>
    <p:sldId id="454"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36" autoAdjust="0"/>
    <p:restoredTop sz="94822" autoAdjust="0"/>
  </p:normalViewPr>
  <p:slideViewPr>
    <p:cSldViewPr>
      <p:cViewPr varScale="1">
        <p:scale>
          <a:sx n="58" d="100"/>
          <a:sy n="58" d="100"/>
        </p:scale>
        <p:origin x="33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88AB8C-2FED-CE46-B9A2-EB77694B6421}"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C4577155-EBB8-2140-8C28-090CACEC8651}">
      <dgm:prSet phldrT="[Text]"/>
      <dgm:spPr>
        <a:xfrm rot="16200000">
          <a:off x="807901" y="442635"/>
          <a:ext cx="2909741" cy="3888997"/>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gm:spPr>
      <dgm:t>
        <a:bodyPr/>
        <a:lstStyle/>
        <a:p>
          <a:r>
            <a:rPr lang="en-US" dirty="0">
              <a:solidFill>
                <a:sysClr val="windowText" lastClr="000000">
                  <a:hueOff val="0"/>
                  <a:satOff val="0"/>
                  <a:lumOff val="0"/>
                  <a:alphaOff val="0"/>
                </a:sysClr>
              </a:solidFill>
              <a:latin typeface="Arial"/>
              <a:ea typeface=""/>
              <a:cs typeface=""/>
            </a:rPr>
            <a:t>Teaching and Learning</a:t>
          </a:r>
        </a:p>
      </dgm:t>
    </dgm:pt>
    <dgm:pt modelId="{CB32D540-3D8A-8D4A-BDE7-918051358CCA}" type="parTrans" cxnId="{F55423E5-26EB-404C-B6CE-C48E5A0F15C7}">
      <dgm:prSet/>
      <dgm:spPr/>
      <dgm:t>
        <a:bodyPr/>
        <a:lstStyle/>
        <a:p>
          <a:endParaRPr lang="en-US"/>
        </a:p>
      </dgm:t>
    </dgm:pt>
    <dgm:pt modelId="{3FBC3158-1EF9-9A46-AC6C-7A30D5D30D07}" type="sibTrans" cxnId="{F55423E5-26EB-404C-B6CE-C48E5A0F15C7}">
      <dgm:prSet/>
      <dgm:spPr/>
      <dgm:t>
        <a:bodyPr/>
        <a:lstStyle/>
        <a:p>
          <a:endParaRPr lang="en-US"/>
        </a:p>
      </dgm:t>
    </dgm:pt>
    <dgm:pt modelId="{8A95F4A6-3770-4240-9FF4-55C6A36CEB63}">
      <dgm:prSet phldrT="[Text]"/>
      <dgm:spPr>
        <a:xfrm rot="5400000">
          <a:off x="4525017" y="641487"/>
          <a:ext cx="2909741" cy="3367338"/>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gm:spPr>
      <dgm:t>
        <a:bodyPr/>
        <a:lstStyle/>
        <a:p>
          <a:pPr algn="ctr"/>
          <a:endParaRPr lang="en-US" dirty="0">
            <a:solidFill>
              <a:sysClr val="windowText" lastClr="000000">
                <a:hueOff val="0"/>
                <a:satOff val="0"/>
                <a:lumOff val="0"/>
                <a:alphaOff val="0"/>
              </a:sysClr>
            </a:solidFill>
            <a:latin typeface="Arial"/>
            <a:ea typeface=""/>
            <a:cs typeface=""/>
          </a:endParaRPr>
        </a:p>
        <a:p>
          <a:pPr algn="ctr"/>
          <a:r>
            <a:rPr lang="en-US" dirty="0">
              <a:solidFill>
                <a:sysClr val="windowText" lastClr="000000">
                  <a:hueOff val="0"/>
                  <a:satOff val="0"/>
                  <a:lumOff val="0"/>
                  <a:alphaOff val="0"/>
                </a:sysClr>
              </a:solidFill>
              <a:latin typeface="Arial"/>
              <a:ea typeface=""/>
              <a:cs typeface=""/>
            </a:rPr>
            <a:t>Conflict</a:t>
          </a:r>
        </a:p>
      </dgm:t>
    </dgm:pt>
    <dgm:pt modelId="{735793A4-CF52-A347-A64D-F6FB06222748}" type="parTrans" cxnId="{F6B20D93-BF95-4548-A74D-0D4A0DC48A3E}">
      <dgm:prSet/>
      <dgm:spPr/>
      <dgm:t>
        <a:bodyPr/>
        <a:lstStyle/>
        <a:p>
          <a:endParaRPr lang="en-US"/>
        </a:p>
      </dgm:t>
    </dgm:pt>
    <dgm:pt modelId="{5CC474F7-F9E9-2A46-A28B-A669C413ED45}" type="sibTrans" cxnId="{F6B20D93-BF95-4548-A74D-0D4A0DC48A3E}">
      <dgm:prSet/>
      <dgm:spPr/>
      <dgm:t>
        <a:bodyPr/>
        <a:lstStyle/>
        <a:p>
          <a:endParaRPr lang="en-US"/>
        </a:p>
      </dgm:t>
    </dgm:pt>
    <dgm:pt modelId="{E54897A5-9F24-D448-8647-E1746B1E3548}" type="pres">
      <dgm:prSet presAssocID="{C388AB8C-2FED-CE46-B9A2-EB77694B6421}" presName="Name0" presStyleCnt="0">
        <dgm:presLayoutVars>
          <dgm:chMax val="2"/>
          <dgm:chPref val="2"/>
          <dgm:animLvl val="lvl"/>
        </dgm:presLayoutVars>
      </dgm:prSet>
      <dgm:spPr/>
    </dgm:pt>
    <dgm:pt modelId="{E8AF0D04-1CE6-7644-8FE5-76E9538B26FD}" type="pres">
      <dgm:prSet presAssocID="{C388AB8C-2FED-CE46-B9A2-EB77694B6421}" presName="LeftText" presStyleLbl="revTx" presStyleIdx="0" presStyleCnt="0">
        <dgm:presLayoutVars>
          <dgm:bulletEnabled val="1"/>
        </dgm:presLayoutVars>
      </dgm:prSet>
      <dgm:spPr/>
    </dgm:pt>
    <dgm:pt modelId="{C7F00C02-83E1-AA4C-8D39-0F8C33EB5337}" type="pres">
      <dgm:prSet presAssocID="{C388AB8C-2FED-CE46-B9A2-EB77694B6421}" presName="LeftNode" presStyleLbl="bgImgPlace1" presStyleIdx="0" presStyleCnt="2" custScaleX="218709" custLinFactNeighborX="-59218" custLinFactNeighborY="4259">
        <dgm:presLayoutVars>
          <dgm:chMax val="2"/>
          <dgm:chPref val="2"/>
        </dgm:presLayoutVars>
      </dgm:prSet>
      <dgm:spPr/>
    </dgm:pt>
    <dgm:pt modelId="{C6A6D7D1-9CED-B54E-8210-9346E0F899DF}" type="pres">
      <dgm:prSet presAssocID="{C388AB8C-2FED-CE46-B9A2-EB77694B6421}" presName="RightText" presStyleLbl="revTx" presStyleIdx="0" presStyleCnt="0">
        <dgm:presLayoutVars>
          <dgm:bulletEnabled val="1"/>
        </dgm:presLayoutVars>
      </dgm:prSet>
      <dgm:spPr/>
    </dgm:pt>
    <dgm:pt modelId="{D73B9053-95E4-A845-8A7C-09689E4B2B74}" type="pres">
      <dgm:prSet presAssocID="{C388AB8C-2FED-CE46-B9A2-EB77694B6421}" presName="RightNode" presStyleLbl="bgImgPlace1" presStyleIdx="1" presStyleCnt="2" custScaleX="189372" custLinFactNeighborX="45284" custLinFactNeighborY="2129">
        <dgm:presLayoutVars>
          <dgm:chMax val="0"/>
          <dgm:chPref val="0"/>
        </dgm:presLayoutVars>
      </dgm:prSet>
      <dgm:spPr/>
    </dgm:pt>
    <dgm:pt modelId="{C5AFD1B5-BC46-0A49-B239-3484918A06BD}" type="pres">
      <dgm:prSet presAssocID="{C388AB8C-2FED-CE46-B9A2-EB77694B6421}" presName="TopArrow" presStyleLbl="node1" presStyleIdx="0" presStyleCnt="2" custLinFactNeighborX="-1151"/>
      <dgm:spPr>
        <a:xfrm>
          <a:off x="3315581" y="0"/>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0168ECE7-89D0-794C-B3A7-02BFFD7C3DB7}" type="pres">
      <dgm:prSet presAssocID="{C388AB8C-2FED-CE46-B9A2-EB77694B6421}" presName="BottomArrow" presStyleLbl="node1" presStyleIdx="1" presStyleCnt="2"/>
      <dgm:spPr>
        <a:xfrm rot="10800000">
          <a:off x="3315581" y="2667149"/>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Lst>
  <dgm:cxnLst>
    <dgm:cxn modelId="{0768832D-E09C-E548-AF2C-A6EC78207A9C}" type="presOf" srcId="{C388AB8C-2FED-CE46-B9A2-EB77694B6421}" destId="{E54897A5-9F24-D448-8647-E1746B1E3548}" srcOrd="0" destOrd="0" presId="urn:microsoft.com/office/officeart/2009/layout/ReverseList"/>
    <dgm:cxn modelId="{E540606E-DBE3-2247-A756-F2F9FD68527A}" type="presOf" srcId="{C4577155-EBB8-2140-8C28-090CACEC8651}" destId="{C7F00C02-83E1-AA4C-8D39-0F8C33EB5337}" srcOrd="1" destOrd="0" presId="urn:microsoft.com/office/officeart/2009/layout/ReverseList"/>
    <dgm:cxn modelId="{F85ACC6E-E56D-C849-BE36-6B1BD7638FC4}" type="presOf" srcId="{C4577155-EBB8-2140-8C28-090CACEC8651}" destId="{E8AF0D04-1CE6-7644-8FE5-76E9538B26FD}" srcOrd="0" destOrd="0" presId="urn:microsoft.com/office/officeart/2009/layout/ReverseList"/>
    <dgm:cxn modelId="{8BFF4781-3BE1-D04C-AED1-520CAB2B2ABA}" type="presOf" srcId="{8A95F4A6-3770-4240-9FF4-55C6A36CEB63}" destId="{D73B9053-95E4-A845-8A7C-09689E4B2B74}" srcOrd="1" destOrd="0" presId="urn:microsoft.com/office/officeart/2009/layout/ReverseList"/>
    <dgm:cxn modelId="{F6B20D93-BF95-4548-A74D-0D4A0DC48A3E}" srcId="{C388AB8C-2FED-CE46-B9A2-EB77694B6421}" destId="{8A95F4A6-3770-4240-9FF4-55C6A36CEB63}" srcOrd="1" destOrd="0" parTransId="{735793A4-CF52-A347-A64D-F6FB06222748}" sibTransId="{5CC474F7-F9E9-2A46-A28B-A669C413ED45}"/>
    <dgm:cxn modelId="{F55423E5-26EB-404C-B6CE-C48E5A0F15C7}" srcId="{C388AB8C-2FED-CE46-B9A2-EB77694B6421}" destId="{C4577155-EBB8-2140-8C28-090CACEC8651}" srcOrd="0" destOrd="0" parTransId="{CB32D540-3D8A-8D4A-BDE7-918051358CCA}" sibTransId="{3FBC3158-1EF9-9A46-AC6C-7A30D5D30D07}"/>
    <dgm:cxn modelId="{412FB5EC-11D7-6943-822A-267915D00ACF}" type="presOf" srcId="{8A95F4A6-3770-4240-9FF4-55C6A36CEB63}" destId="{C6A6D7D1-9CED-B54E-8210-9346E0F899DF}" srcOrd="0" destOrd="0" presId="urn:microsoft.com/office/officeart/2009/layout/ReverseList"/>
    <dgm:cxn modelId="{EA5EC431-154E-2343-BCE0-291ABB23B1AA}" type="presParOf" srcId="{E54897A5-9F24-D448-8647-E1746B1E3548}" destId="{E8AF0D04-1CE6-7644-8FE5-76E9538B26FD}" srcOrd="0" destOrd="0" presId="urn:microsoft.com/office/officeart/2009/layout/ReverseList"/>
    <dgm:cxn modelId="{F894A577-2103-DD40-8480-5AF89957C0D9}" type="presParOf" srcId="{E54897A5-9F24-D448-8647-E1746B1E3548}" destId="{C7F00C02-83E1-AA4C-8D39-0F8C33EB5337}" srcOrd="1" destOrd="0" presId="urn:microsoft.com/office/officeart/2009/layout/ReverseList"/>
    <dgm:cxn modelId="{2FB64370-8EFE-2943-BC81-B9A2E5039682}" type="presParOf" srcId="{E54897A5-9F24-D448-8647-E1746B1E3548}" destId="{C6A6D7D1-9CED-B54E-8210-9346E0F899DF}" srcOrd="2" destOrd="0" presId="urn:microsoft.com/office/officeart/2009/layout/ReverseList"/>
    <dgm:cxn modelId="{1DA63E27-0040-AE47-9510-442295F63069}" type="presParOf" srcId="{E54897A5-9F24-D448-8647-E1746B1E3548}" destId="{D73B9053-95E4-A845-8A7C-09689E4B2B74}" srcOrd="3" destOrd="0" presId="urn:microsoft.com/office/officeart/2009/layout/ReverseList"/>
    <dgm:cxn modelId="{0100F827-272F-7349-A892-13611AAF973C}" type="presParOf" srcId="{E54897A5-9F24-D448-8647-E1746B1E3548}" destId="{C5AFD1B5-BC46-0A49-B239-3484918A06BD}" srcOrd="4" destOrd="0" presId="urn:microsoft.com/office/officeart/2009/layout/ReverseList"/>
    <dgm:cxn modelId="{5E9043E0-4FA1-D746-B331-842B89DC713F}" type="presParOf" srcId="{E54897A5-9F24-D448-8647-E1746B1E3548}" destId="{0168ECE7-89D0-794C-B3A7-02BFFD7C3DB7}"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C584B1-2B82-A341-B112-A67E769A6FE0}"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6D9740BC-8967-2D4C-BBF4-6AEC0200F779}">
      <dgm:prSet phldrT="[Text]" custT="1"/>
      <dgm:spPr/>
      <dgm:t>
        <a:bodyPr/>
        <a:lstStyle/>
        <a:p>
          <a:r>
            <a:rPr lang="en-US" sz="4000" dirty="0"/>
            <a:t>Education Policy</a:t>
          </a:r>
        </a:p>
      </dgm:t>
    </dgm:pt>
    <dgm:pt modelId="{A0CC3823-B389-E441-A43F-653CC4EA28B5}" type="parTrans" cxnId="{946A24E6-205E-144F-BC16-48DE15A8C952}">
      <dgm:prSet/>
      <dgm:spPr/>
      <dgm:t>
        <a:bodyPr/>
        <a:lstStyle/>
        <a:p>
          <a:endParaRPr lang="en-US"/>
        </a:p>
      </dgm:t>
    </dgm:pt>
    <dgm:pt modelId="{13724D8C-2254-FB49-B151-B0ABD0A0049A}" type="sibTrans" cxnId="{946A24E6-205E-144F-BC16-48DE15A8C952}">
      <dgm:prSet/>
      <dgm:spPr/>
      <dgm:t>
        <a:bodyPr/>
        <a:lstStyle/>
        <a:p>
          <a:endParaRPr lang="en-US"/>
        </a:p>
      </dgm:t>
    </dgm:pt>
    <dgm:pt modelId="{3B92B568-86F0-9A43-93EF-0EB50673FC5F}">
      <dgm:prSet phldrT="[Text]" custT="1"/>
      <dgm:spPr/>
      <dgm:t>
        <a:bodyPr/>
        <a:lstStyle/>
        <a:p>
          <a:r>
            <a:rPr lang="en-US" sz="4000" dirty="0"/>
            <a:t>Formulation</a:t>
          </a:r>
        </a:p>
      </dgm:t>
    </dgm:pt>
    <dgm:pt modelId="{C9BA8416-C6EB-1148-B11D-CBD1B2285CD1}" type="parTrans" cxnId="{9A4D8B26-A291-CD43-8834-D9280030E6D4}">
      <dgm:prSet/>
      <dgm:spPr/>
      <dgm:t>
        <a:bodyPr/>
        <a:lstStyle/>
        <a:p>
          <a:endParaRPr lang="en-US"/>
        </a:p>
      </dgm:t>
    </dgm:pt>
    <dgm:pt modelId="{BEAFCD09-8235-0A4C-AEE5-09006F2A5D64}" type="sibTrans" cxnId="{9A4D8B26-A291-CD43-8834-D9280030E6D4}">
      <dgm:prSet/>
      <dgm:spPr/>
      <dgm:t>
        <a:bodyPr/>
        <a:lstStyle/>
        <a:p>
          <a:endParaRPr lang="en-US"/>
        </a:p>
      </dgm:t>
    </dgm:pt>
    <dgm:pt modelId="{E8639E6A-CE4D-574C-B10E-2D7D66BEC277}">
      <dgm:prSet phldrT="[Text]" custT="1"/>
      <dgm:spPr/>
      <dgm:t>
        <a:bodyPr/>
        <a:lstStyle/>
        <a:p>
          <a:r>
            <a:rPr lang="en-US" sz="4000" dirty="0"/>
            <a:t>Implementation</a:t>
          </a:r>
        </a:p>
      </dgm:t>
    </dgm:pt>
    <dgm:pt modelId="{A4760807-58AF-274F-9DDD-05B5BE462A7B}" type="parTrans" cxnId="{A2EBA96F-5690-744E-9609-490DF2B3F729}">
      <dgm:prSet/>
      <dgm:spPr/>
      <dgm:t>
        <a:bodyPr/>
        <a:lstStyle/>
        <a:p>
          <a:endParaRPr lang="en-US"/>
        </a:p>
      </dgm:t>
    </dgm:pt>
    <dgm:pt modelId="{95547395-6083-2A41-A583-C0D2E09AF559}" type="sibTrans" cxnId="{A2EBA96F-5690-744E-9609-490DF2B3F729}">
      <dgm:prSet/>
      <dgm:spPr/>
      <dgm:t>
        <a:bodyPr/>
        <a:lstStyle/>
        <a:p>
          <a:endParaRPr lang="en-US"/>
        </a:p>
      </dgm:t>
    </dgm:pt>
    <dgm:pt modelId="{704DA83D-2282-0D45-8937-219BC82AC9D7}">
      <dgm:prSet phldrT="[Text]" custT="1"/>
      <dgm:spPr/>
      <dgm:t>
        <a:bodyPr/>
        <a:lstStyle/>
        <a:p>
          <a:pPr algn="l"/>
          <a:endParaRPr lang="en-US" sz="2100" dirty="0"/>
        </a:p>
        <a:p>
          <a:pPr algn="l"/>
          <a:endParaRPr lang="en-US" sz="2100" dirty="0"/>
        </a:p>
        <a:p>
          <a:pPr algn="ctr"/>
          <a:r>
            <a:rPr lang="en-US" sz="4000" dirty="0"/>
            <a:t>Conflict</a:t>
          </a:r>
        </a:p>
      </dgm:t>
    </dgm:pt>
    <dgm:pt modelId="{0BCE44A8-9386-6942-818F-909BCF079775}" type="parTrans" cxnId="{79DBAC1C-F5C6-BE43-921F-D560E0DC32A3}">
      <dgm:prSet/>
      <dgm:spPr/>
      <dgm:t>
        <a:bodyPr/>
        <a:lstStyle/>
        <a:p>
          <a:endParaRPr lang="en-US"/>
        </a:p>
      </dgm:t>
    </dgm:pt>
    <dgm:pt modelId="{A940758C-10AD-3A41-A09A-9C9641EED748}" type="sibTrans" cxnId="{79DBAC1C-F5C6-BE43-921F-D560E0DC32A3}">
      <dgm:prSet/>
      <dgm:spPr/>
      <dgm:t>
        <a:bodyPr/>
        <a:lstStyle/>
        <a:p>
          <a:endParaRPr lang="en-US"/>
        </a:p>
      </dgm:t>
    </dgm:pt>
    <dgm:pt modelId="{BD5F7FB0-B46D-CB4B-AB95-73859D5D3626}" type="pres">
      <dgm:prSet presAssocID="{39C584B1-2B82-A341-B112-A67E769A6FE0}" presName="Name0" presStyleCnt="0">
        <dgm:presLayoutVars>
          <dgm:chMax val="2"/>
          <dgm:chPref val="2"/>
          <dgm:animLvl val="lvl"/>
        </dgm:presLayoutVars>
      </dgm:prSet>
      <dgm:spPr/>
    </dgm:pt>
    <dgm:pt modelId="{29EEB6A4-A2BF-3340-A9D8-FA5119A243E3}" type="pres">
      <dgm:prSet presAssocID="{39C584B1-2B82-A341-B112-A67E769A6FE0}" presName="LeftText" presStyleLbl="revTx" presStyleIdx="0" presStyleCnt="0">
        <dgm:presLayoutVars>
          <dgm:bulletEnabled val="1"/>
        </dgm:presLayoutVars>
      </dgm:prSet>
      <dgm:spPr/>
    </dgm:pt>
    <dgm:pt modelId="{7E104ED3-C988-1F4D-841D-32405886B5FE}" type="pres">
      <dgm:prSet presAssocID="{39C584B1-2B82-A341-B112-A67E769A6FE0}" presName="LeftNode" presStyleLbl="bgImgPlace1" presStyleIdx="0" presStyleCnt="2" custScaleX="243899" custLinFactNeighborX="-94563" custLinFactNeighborY="2024">
        <dgm:presLayoutVars>
          <dgm:chMax val="2"/>
          <dgm:chPref val="2"/>
        </dgm:presLayoutVars>
      </dgm:prSet>
      <dgm:spPr/>
    </dgm:pt>
    <dgm:pt modelId="{FA3E62BB-AECB-FA4C-9962-03B7565D1716}" type="pres">
      <dgm:prSet presAssocID="{39C584B1-2B82-A341-B112-A67E769A6FE0}" presName="RightText" presStyleLbl="revTx" presStyleIdx="0" presStyleCnt="0">
        <dgm:presLayoutVars>
          <dgm:bulletEnabled val="1"/>
        </dgm:presLayoutVars>
      </dgm:prSet>
      <dgm:spPr/>
    </dgm:pt>
    <dgm:pt modelId="{DD333033-3566-404F-A85C-F20653CDA30D}" type="pres">
      <dgm:prSet presAssocID="{39C584B1-2B82-A341-B112-A67E769A6FE0}" presName="RightNode" presStyleLbl="bgImgPlace1" presStyleIdx="1" presStyleCnt="2" custScaleX="205586" custLinFactNeighborX="21515" custLinFactNeighborY="2023">
        <dgm:presLayoutVars>
          <dgm:chMax val="0"/>
          <dgm:chPref val="0"/>
        </dgm:presLayoutVars>
      </dgm:prSet>
      <dgm:spPr/>
    </dgm:pt>
    <dgm:pt modelId="{2B11F740-6E14-D04D-AAE8-AB9BBCA283AE}" type="pres">
      <dgm:prSet presAssocID="{39C584B1-2B82-A341-B112-A67E769A6FE0}" presName="TopArrow" presStyleLbl="node1" presStyleIdx="0" presStyleCnt="2" custLinFactNeighborX="-31662" custLinFactNeighborY="-1584"/>
      <dgm:spPr/>
    </dgm:pt>
    <dgm:pt modelId="{70E8DB1F-433E-054F-B553-69AAEF7616B6}" type="pres">
      <dgm:prSet presAssocID="{39C584B1-2B82-A341-B112-A67E769A6FE0}" presName="BottomArrow" presStyleLbl="node1" presStyleIdx="1" presStyleCnt="2" custLinFactNeighborX="-37995" custLinFactNeighborY="1584"/>
      <dgm:spPr/>
    </dgm:pt>
  </dgm:ptLst>
  <dgm:cxnLst>
    <dgm:cxn modelId="{79DBAC1C-F5C6-BE43-921F-D560E0DC32A3}" srcId="{39C584B1-2B82-A341-B112-A67E769A6FE0}" destId="{704DA83D-2282-0D45-8937-219BC82AC9D7}" srcOrd="1" destOrd="0" parTransId="{0BCE44A8-9386-6942-818F-909BCF079775}" sibTransId="{A940758C-10AD-3A41-A09A-9C9641EED748}"/>
    <dgm:cxn modelId="{5AD2EB1C-456C-374C-A4F5-1DBB111E0373}" type="presOf" srcId="{6D9740BC-8967-2D4C-BBF4-6AEC0200F779}" destId="{29EEB6A4-A2BF-3340-A9D8-FA5119A243E3}" srcOrd="0" destOrd="0" presId="urn:microsoft.com/office/officeart/2009/layout/ReverseList"/>
    <dgm:cxn modelId="{9A4D8B26-A291-CD43-8834-D9280030E6D4}" srcId="{6D9740BC-8967-2D4C-BBF4-6AEC0200F779}" destId="{3B92B568-86F0-9A43-93EF-0EB50673FC5F}" srcOrd="0" destOrd="0" parTransId="{C9BA8416-C6EB-1148-B11D-CBD1B2285CD1}" sibTransId="{BEAFCD09-8235-0A4C-AEE5-09006F2A5D64}"/>
    <dgm:cxn modelId="{FD6BEC42-53B7-EE43-A88F-64CAAD0E03FE}" type="presOf" srcId="{3B92B568-86F0-9A43-93EF-0EB50673FC5F}" destId="{29EEB6A4-A2BF-3340-A9D8-FA5119A243E3}" srcOrd="0" destOrd="1" presId="urn:microsoft.com/office/officeart/2009/layout/ReverseList"/>
    <dgm:cxn modelId="{A2EBA96F-5690-744E-9609-490DF2B3F729}" srcId="{6D9740BC-8967-2D4C-BBF4-6AEC0200F779}" destId="{E8639E6A-CE4D-574C-B10E-2D7D66BEC277}" srcOrd="1" destOrd="0" parTransId="{A4760807-58AF-274F-9DDD-05B5BE462A7B}" sibTransId="{95547395-6083-2A41-A583-C0D2E09AF559}"/>
    <dgm:cxn modelId="{0996B273-1C64-1D49-8BCE-4A64084A1E9A}" type="presOf" srcId="{3B92B568-86F0-9A43-93EF-0EB50673FC5F}" destId="{7E104ED3-C988-1F4D-841D-32405886B5FE}" srcOrd="1" destOrd="1" presId="urn:microsoft.com/office/officeart/2009/layout/ReverseList"/>
    <dgm:cxn modelId="{8983A454-2DE3-1449-B5F2-C4098AA9B68F}" type="presOf" srcId="{704DA83D-2282-0D45-8937-219BC82AC9D7}" destId="{FA3E62BB-AECB-FA4C-9962-03B7565D1716}" srcOrd="0" destOrd="0" presId="urn:microsoft.com/office/officeart/2009/layout/ReverseList"/>
    <dgm:cxn modelId="{A23ABEA1-7450-814B-A0E9-B388D010D9FD}" type="presOf" srcId="{E8639E6A-CE4D-574C-B10E-2D7D66BEC277}" destId="{29EEB6A4-A2BF-3340-A9D8-FA5119A243E3}" srcOrd="0" destOrd="2" presId="urn:microsoft.com/office/officeart/2009/layout/ReverseList"/>
    <dgm:cxn modelId="{25A790AD-1600-C743-9BFD-F699B3CCCF42}" type="presOf" srcId="{E8639E6A-CE4D-574C-B10E-2D7D66BEC277}" destId="{7E104ED3-C988-1F4D-841D-32405886B5FE}" srcOrd="1" destOrd="2" presId="urn:microsoft.com/office/officeart/2009/layout/ReverseList"/>
    <dgm:cxn modelId="{3DD47FD3-3BFF-9E4B-832D-50BD017E61D5}" type="presOf" srcId="{39C584B1-2B82-A341-B112-A67E769A6FE0}" destId="{BD5F7FB0-B46D-CB4B-AB95-73859D5D3626}" srcOrd="0" destOrd="0" presId="urn:microsoft.com/office/officeart/2009/layout/ReverseList"/>
    <dgm:cxn modelId="{B9C8D6E3-B455-F643-86CA-1E9A3931BC6E}" type="presOf" srcId="{704DA83D-2282-0D45-8937-219BC82AC9D7}" destId="{DD333033-3566-404F-A85C-F20653CDA30D}" srcOrd="1" destOrd="0" presId="urn:microsoft.com/office/officeart/2009/layout/ReverseList"/>
    <dgm:cxn modelId="{946A24E6-205E-144F-BC16-48DE15A8C952}" srcId="{39C584B1-2B82-A341-B112-A67E769A6FE0}" destId="{6D9740BC-8967-2D4C-BBF4-6AEC0200F779}" srcOrd="0" destOrd="0" parTransId="{A0CC3823-B389-E441-A43F-653CC4EA28B5}" sibTransId="{13724D8C-2254-FB49-B151-B0ABD0A0049A}"/>
    <dgm:cxn modelId="{4E2DBBF2-B578-BE4E-AEC5-2A22951D838B}" type="presOf" srcId="{6D9740BC-8967-2D4C-BBF4-6AEC0200F779}" destId="{7E104ED3-C988-1F4D-841D-32405886B5FE}" srcOrd="1" destOrd="0" presId="urn:microsoft.com/office/officeart/2009/layout/ReverseList"/>
    <dgm:cxn modelId="{9252F8C5-D9F3-BA49-BB45-0E2807B994D2}" type="presParOf" srcId="{BD5F7FB0-B46D-CB4B-AB95-73859D5D3626}" destId="{29EEB6A4-A2BF-3340-A9D8-FA5119A243E3}" srcOrd="0" destOrd="0" presId="urn:microsoft.com/office/officeart/2009/layout/ReverseList"/>
    <dgm:cxn modelId="{82144C70-CC53-334C-A5D0-121A26C342D5}" type="presParOf" srcId="{BD5F7FB0-B46D-CB4B-AB95-73859D5D3626}" destId="{7E104ED3-C988-1F4D-841D-32405886B5FE}" srcOrd="1" destOrd="0" presId="urn:microsoft.com/office/officeart/2009/layout/ReverseList"/>
    <dgm:cxn modelId="{629AED62-DFD4-A448-9A7B-EA594670562C}" type="presParOf" srcId="{BD5F7FB0-B46D-CB4B-AB95-73859D5D3626}" destId="{FA3E62BB-AECB-FA4C-9962-03B7565D1716}" srcOrd="2" destOrd="0" presId="urn:microsoft.com/office/officeart/2009/layout/ReverseList"/>
    <dgm:cxn modelId="{FB9FA21E-A811-C444-B270-5FB9E1DC0816}" type="presParOf" srcId="{BD5F7FB0-B46D-CB4B-AB95-73859D5D3626}" destId="{DD333033-3566-404F-A85C-F20653CDA30D}" srcOrd="3" destOrd="0" presId="urn:microsoft.com/office/officeart/2009/layout/ReverseList"/>
    <dgm:cxn modelId="{1918D455-A6A9-3E46-815D-206B77BBA342}" type="presParOf" srcId="{BD5F7FB0-B46D-CB4B-AB95-73859D5D3626}" destId="{2B11F740-6E14-D04D-AAE8-AB9BBCA283AE}" srcOrd="4" destOrd="0" presId="urn:microsoft.com/office/officeart/2009/layout/ReverseList"/>
    <dgm:cxn modelId="{D8A9FC0A-E869-B54B-BC77-B96BB9589123}" type="presParOf" srcId="{BD5F7FB0-B46D-CB4B-AB95-73859D5D3626}" destId="{70E8DB1F-433E-054F-B553-69AAEF7616B6}"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74D3CF-D837-EC46-92E7-20210B815AE1}" type="doc">
      <dgm:prSet loTypeId="urn:microsoft.com/office/officeart/2005/8/layout/vList4#6" loCatId="" qsTypeId="urn:microsoft.com/office/officeart/2005/8/quickstyle/simple1" qsCatId="simple" csTypeId="urn:microsoft.com/office/officeart/2005/8/colors/accent0_2" csCatId="mainScheme" phldr="1"/>
      <dgm:spPr/>
    </dgm:pt>
    <dgm:pt modelId="{4392BBE4-2CCC-1743-B8F5-FF7E732F009D}">
      <dgm:prSet phldrT="[Text]" custT="1"/>
      <dgm:spPr/>
      <dgm:t>
        <a:bodyPr/>
        <a:lstStyle/>
        <a:p>
          <a:r>
            <a:rPr lang="en-US" sz="4400" dirty="0"/>
            <a:t>Reflection Tool</a:t>
          </a:r>
        </a:p>
        <a:p>
          <a:r>
            <a:rPr lang="en-US" sz="2400" dirty="0"/>
            <a:t>To assess, monitor or evaluate a programme.</a:t>
          </a:r>
        </a:p>
      </dgm:t>
    </dgm:pt>
    <dgm:pt modelId="{2FF0E840-7F50-5E4F-B104-FF44F3FCD532}" type="parTrans" cxnId="{BF7183A6-7769-CD4D-987F-9F5F77449167}">
      <dgm:prSet/>
      <dgm:spPr/>
      <dgm:t>
        <a:bodyPr/>
        <a:lstStyle/>
        <a:p>
          <a:endParaRPr lang="en-US"/>
        </a:p>
      </dgm:t>
    </dgm:pt>
    <dgm:pt modelId="{D6715DDF-4C23-E34E-8B88-D94A7B2BA930}" type="sibTrans" cxnId="{BF7183A6-7769-CD4D-987F-9F5F77449167}">
      <dgm:prSet/>
      <dgm:spPr/>
      <dgm:t>
        <a:bodyPr/>
        <a:lstStyle/>
        <a:p>
          <a:endParaRPr lang="en-US"/>
        </a:p>
      </dgm:t>
    </dgm:pt>
    <dgm:pt modelId="{DAEBE6C6-D0B5-6E47-8165-0A995E706934}">
      <dgm:prSet phldrT="[Text]" custT="1"/>
      <dgm:spPr/>
      <dgm:t>
        <a:bodyPr/>
        <a:lstStyle/>
        <a:p>
          <a:r>
            <a:rPr lang="en-US" sz="4400" dirty="0"/>
            <a:t>Guiding Principles</a:t>
          </a:r>
        </a:p>
        <a:p>
          <a:r>
            <a:rPr lang="en-US" sz="2400" dirty="0"/>
            <a:t>To raise awareness and adopt as standards of practice.</a:t>
          </a:r>
        </a:p>
      </dgm:t>
    </dgm:pt>
    <dgm:pt modelId="{D681B836-A730-C242-8160-8242E02E42D0}" type="parTrans" cxnId="{EA60B044-8F9D-3249-93BA-674101FEA256}">
      <dgm:prSet/>
      <dgm:spPr/>
      <dgm:t>
        <a:bodyPr/>
        <a:lstStyle/>
        <a:p>
          <a:endParaRPr lang="en-US"/>
        </a:p>
      </dgm:t>
    </dgm:pt>
    <dgm:pt modelId="{17E50643-81F8-8F47-BD64-0AB931782F2F}" type="sibTrans" cxnId="{EA60B044-8F9D-3249-93BA-674101FEA256}">
      <dgm:prSet/>
      <dgm:spPr/>
      <dgm:t>
        <a:bodyPr/>
        <a:lstStyle/>
        <a:p>
          <a:endParaRPr lang="en-US"/>
        </a:p>
      </dgm:t>
    </dgm:pt>
    <dgm:pt modelId="{BBAAA274-5DCE-1344-9973-871740920C60}">
      <dgm:prSet phldrT="[Text]" custT="1"/>
      <dgm:spPr/>
      <dgm:t>
        <a:bodyPr/>
        <a:lstStyle/>
        <a:p>
          <a:r>
            <a:rPr lang="en-US" sz="4400" dirty="0"/>
            <a:t>Guidance Note</a:t>
          </a:r>
        </a:p>
        <a:p>
          <a:r>
            <a:rPr lang="en-US" sz="2400" dirty="0"/>
            <a:t>To build capacity on key concepts and strategies.</a:t>
          </a:r>
        </a:p>
      </dgm:t>
    </dgm:pt>
    <dgm:pt modelId="{66B4DAB8-E99D-464D-9018-B91ACBAFC9DF}" type="parTrans" cxnId="{3597E478-A2D5-9F4E-887D-0FDEFDD364A5}">
      <dgm:prSet/>
      <dgm:spPr/>
      <dgm:t>
        <a:bodyPr/>
        <a:lstStyle/>
        <a:p>
          <a:endParaRPr lang="en-US"/>
        </a:p>
      </dgm:t>
    </dgm:pt>
    <dgm:pt modelId="{99F0AD51-E723-F64C-B9B1-BA489A21B03E}" type="sibTrans" cxnId="{3597E478-A2D5-9F4E-887D-0FDEFDD364A5}">
      <dgm:prSet/>
      <dgm:spPr/>
      <dgm:t>
        <a:bodyPr/>
        <a:lstStyle/>
        <a:p>
          <a:endParaRPr lang="en-US"/>
        </a:p>
      </dgm:t>
    </dgm:pt>
    <dgm:pt modelId="{7F98705B-2297-3B4E-98AA-BFB7B4A9BBD6}" type="pres">
      <dgm:prSet presAssocID="{DC74D3CF-D837-EC46-92E7-20210B815AE1}" presName="linear" presStyleCnt="0">
        <dgm:presLayoutVars>
          <dgm:dir/>
          <dgm:resizeHandles val="exact"/>
        </dgm:presLayoutVars>
      </dgm:prSet>
      <dgm:spPr/>
    </dgm:pt>
    <dgm:pt modelId="{18433379-06EA-7142-A0AF-A36F6B6BEEDE}" type="pres">
      <dgm:prSet presAssocID="{4392BBE4-2CCC-1743-B8F5-FF7E732F009D}" presName="comp" presStyleCnt="0"/>
      <dgm:spPr/>
    </dgm:pt>
    <dgm:pt modelId="{8A12F148-4379-CC4E-8ED4-656870A3114D}" type="pres">
      <dgm:prSet presAssocID="{4392BBE4-2CCC-1743-B8F5-FF7E732F009D}" presName="box" presStyleLbl="node1" presStyleIdx="0" presStyleCnt="3"/>
      <dgm:spPr/>
    </dgm:pt>
    <dgm:pt modelId="{6DB001F8-4E57-254B-A0B3-164DA759C86A}" type="pres">
      <dgm:prSet presAssocID="{4392BBE4-2CCC-1743-B8F5-FF7E732F009D}" presName="img"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DBF72902-0AB2-464C-A23F-E43475571EC1}" type="pres">
      <dgm:prSet presAssocID="{4392BBE4-2CCC-1743-B8F5-FF7E732F009D}" presName="text" presStyleLbl="node1" presStyleIdx="0" presStyleCnt="3">
        <dgm:presLayoutVars>
          <dgm:bulletEnabled val="1"/>
        </dgm:presLayoutVars>
      </dgm:prSet>
      <dgm:spPr/>
    </dgm:pt>
    <dgm:pt modelId="{112FC1AD-790B-A342-BFDB-832D70F57E0C}" type="pres">
      <dgm:prSet presAssocID="{D6715DDF-4C23-E34E-8B88-D94A7B2BA930}" presName="spacer" presStyleCnt="0"/>
      <dgm:spPr/>
    </dgm:pt>
    <dgm:pt modelId="{41AE9564-39DF-5144-AF12-D8E45FD16DA9}" type="pres">
      <dgm:prSet presAssocID="{BBAAA274-5DCE-1344-9973-871740920C60}" presName="comp" presStyleCnt="0"/>
      <dgm:spPr/>
    </dgm:pt>
    <dgm:pt modelId="{FA2929EB-3870-7F48-A482-161FE1750847}" type="pres">
      <dgm:prSet presAssocID="{BBAAA274-5DCE-1344-9973-871740920C60}" presName="box" presStyleLbl="node1" presStyleIdx="1" presStyleCnt="3"/>
      <dgm:spPr/>
    </dgm:pt>
    <dgm:pt modelId="{EF556AEA-7661-FE48-A121-46E0D3E9B87A}" type="pres">
      <dgm:prSet presAssocID="{BBAAA274-5DCE-1344-9973-871740920C60}" presName="img"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EC9F0DCB-FA33-1142-A0FB-999867A0289B}" type="pres">
      <dgm:prSet presAssocID="{BBAAA274-5DCE-1344-9973-871740920C60}" presName="text" presStyleLbl="node1" presStyleIdx="1" presStyleCnt="3">
        <dgm:presLayoutVars>
          <dgm:bulletEnabled val="1"/>
        </dgm:presLayoutVars>
      </dgm:prSet>
      <dgm:spPr/>
    </dgm:pt>
    <dgm:pt modelId="{D75CDEFB-B981-C54A-9BF9-2B347A8CB877}" type="pres">
      <dgm:prSet presAssocID="{99F0AD51-E723-F64C-B9B1-BA489A21B03E}" presName="spacer" presStyleCnt="0"/>
      <dgm:spPr/>
    </dgm:pt>
    <dgm:pt modelId="{6C503DB6-4E15-F245-A943-8F5D18E08D51}" type="pres">
      <dgm:prSet presAssocID="{DAEBE6C6-D0B5-6E47-8165-0A995E706934}" presName="comp" presStyleCnt="0"/>
      <dgm:spPr/>
    </dgm:pt>
    <dgm:pt modelId="{A665EA2D-FAF3-C64D-9AD8-D407CE72465F}" type="pres">
      <dgm:prSet presAssocID="{DAEBE6C6-D0B5-6E47-8165-0A995E706934}" presName="box" presStyleLbl="node1" presStyleIdx="2" presStyleCnt="3"/>
      <dgm:spPr/>
    </dgm:pt>
    <dgm:pt modelId="{9616FA8C-277A-B542-B163-302E1A646671}" type="pres">
      <dgm:prSet presAssocID="{DAEBE6C6-D0B5-6E47-8165-0A995E706934}" presName="img"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9FFB45FC-510B-5E48-999F-8BF280B1AE89}" type="pres">
      <dgm:prSet presAssocID="{DAEBE6C6-D0B5-6E47-8165-0A995E706934}" presName="text" presStyleLbl="node1" presStyleIdx="2" presStyleCnt="3">
        <dgm:presLayoutVars>
          <dgm:bulletEnabled val="1"/>
        </dgm:presLayoutVars>
      </dgm:prSet>
      <dgm:spPr/>
    </dgm:pt>
  </dgm:ptLst>
  <dgm:cxnLst>
    <dgm:cxn modelId="{3DDF2F11-21C7-E644-826C-0ACAD1642F4A}" type="presOf" srcId="{DAEBE6C6-D0B5-6E47-8165-0A995E706934}" destId="{9FFB45FC-510B-5E48-999F-8BF280B1AE89}" srcOrd="1" destOrd="0" presId="urn:microsoft.com/office/officeart/2005/8/layout/vList4#6"/>
    <dgm:cxn modelId="{EA60B044-8F9D-3249-93BA-674101FEA256}" srcId="{DC74D3CF-D837-EC46-92E7-20210B815AE1}" destId="{DAEBE6C6-D0B5-6E47-8165-0A995E706934}" srcOrd="2" destOrd="0" parTransId="{D681B836-A730-C242-8160-8242E02E42D0}" sibTransId="{17E50643-81F8-8F47-BD64-0AB931782F2F}"/>
    <dgm:cxn modelId="{3597E478-A2D5-9F4E-887D-0FDEFDD364A5}" srcId="{DC74D3CF-D837-EC46-92E7-20210B815AE1}" destId="{BBAAA274-5DCE-1344-9973-871740920C60}" srcOrd="1" destOrd="0" parTransId="{66B4DAB8-E99D-464D-9018-B91ACBAFC9DF}" sibTransId="{99F0AD51-E723-F64C-B9B1-BA489A21B03E}"/>
    <dgm:cxn modelId="{1EC3BE89-2387-1D41-9940-4D0C462B4759}" type="presOf" srcId="{4392BBE4-2CCC-1743-B8F5-FF7E732F009D}" destId="{8A12F148-4379-CC4E-8ED4-656870A3114D}" srcOrd="0" destOrd="0" presId="urn:microsoft.com/office/officeart/2005/8/layout/vList4#6"/>
    <dgm:cxn modelId="{4FE2398B-D4D2-AA42-9A74-DD2B80588F74}" type="presOf" srcId="{4392BBE4-2CCC-1743-B8F5-FF7E732F009D}" destId="{DBF72902-0AB2-464C-A23F-E43475571EC1}" srcOrd="1" destOrd="0" presId="urn:microsoft.com/office/officeart/2005/8/layout/vList4#6"/>
    <dgm:cxn modelId="{BF7183A6-7769-CD4D-987F-9F5F77449167}" srcId="{DC74D3CF-D837-EC46-92E7-20210B815AE1}" destId="{4392BBE4-2CCC-1743-B8F5-FF7E732F009D}" srcOrd="0" destOrd="0" parTransId="{2FF0E840-7F50-5E4F-B104-FF44F3FCD532}" sibTransId="{D6715DDF-4C23-E34E-8B88-D94A7B2BA930}"/>
    <dgm:cxn modelId="{284223C9-918C-4942-9D5D-358B14DFF9BF}" type="presOf" srcId="{BBAAA274-5DCE-1344-9973-871740920C60}" destId="{FA2929EB-3870-7F48-A482-161FE1750847}" srcOrd="0" destOrd="0" presId="urn:microsoft.com/office/officeart/2005/8/layout/vList4#6"/>
    <dgm:cxn modelId="{4DC20FD3-79BA-604E-B837-138614453B11}" type="presOf" srcId="{BBAAA274-5DCE-1344-9973-871740920C60}" destId="{EC9F0DCB-FA33-1142-A0FB-999867A0289B}" srcOrd="1" destOrd="0" presId="urn:microsoft.com/office/officeart/2005/8/layout/vList4#6"/>
    <dgm:cxn modelId="{F84476EC-0A5B-EF40-9103-2FFC9659D36A}" type="presOf" srcId="{DAEBE6C6-D0B5-6E47-8165-0A995E706934}" destId="{A665EA2D-FAF3-C64D-9AD8-D407CE72465F}" srcOrd="0" destOrd="0" presId="urn:microsoft.com/office/officeart/2005/8/layout/vList4#6"/>
    <dgm:cxn modelId="{620286F2-4168-9044-9432-72D41706B6E2}" type="presOf" srcId="{DC74D3CF-D837-EC46-92E7-20210B815AE1}" destId="{7F98705B-2297-3B4E-98AA-BFB7B4A9BBD6}" srcOrd="0" destOrd="0" presId="urn:microsoft.com/office/officeart/2005/8/layout/vList4#6"/>
    <dgm:cxn modelId="{C13D3541-F07E-0F49-BA63-D12D12C0347C}" type="presParOf" srcId="{7F98705B-2297-3B4E-98AA-BFB7B4A9BBD6}" destId="{18433379-06EA-7142-A0AF-A36F6B6BEEDE}" srcOrd="0" destOrd="0" presId="urn:microsoft.com/office/officeart/2005/8/layout/vList4#6"/>
    <dgm:cxn modelId="{A2D073A1-F59B-DF46-ABC4-C302CF8FAF89}" type="presParOf" srcId="{18433379-06EA-7142-A0AF-A36F6B6BEEDE}" destId="{8A12F148-4379-CC4E-8ED4-656870A3114D}" srcOrd="0" destOrd="0" presId="urn:microsoft.com/office/officeart/2005/8/layout/vList4#6"/>
    <dgm:cxn modelId="{A331D649-6B34-4F4C-B754-E8771743529C}" type="presParOf" srcId="{18433379-06EA-7142-A0AF-A36F6B6BEEDE}" destId="{6DB001F8-4E57-254B-A0B3-164DA759C86A}" srcOrd="1" destOrd="0" presId="urn:microsoft.com/office/officeart/2005/8/layout/vList4#6"/>
    <dgm:cxn modelId="{E44AC0D2-1958-E64C-AE4F-5498E8E545B9}" type="presParOf" srcId="{18433379-06EA-7142-A0AF-A36F6B6BEEDE}" destId="{DBF72902-0AB2-464C-A23F-E43475571EC1}" srcOrd="2" destOrd="0" presId="urn:microsoft.com/office/officeart/2005/8/layout/vList4#6"/>
    <dgm:cxn modelId="{55945F1D-F385-BB49-B5B1-340088F09287}" type="presParOf" srcId="{7F98705B-2297-3B4E-98AA-BFB7B4A9BBD6}" destId="{112FC1AD-790B-A342-BFDB-832D70F57E0C}" srcOrd="1" destOrd="0" presId="urn:microsoft.com/office/officeart/2005/8/layout/vList4#6"/>
    <dgm:cxn modelId="{F9FCD204-097A-3147-8E65-66B1FA0432FE}" type="presParOf" srcId="{7F98705B-2297-3B4E-98AA-BFB7B4A9BBD6}" destId="{41AE9564-39DF-5144-AF12-D8E45FD16DA9}" srcOrd="2" destOrd="0" presId="urn:microsoft.com/office/officeart/2005/8/layout/vList4#6"/>
    <dgm:cxn modelId="{3905AC9A-214E-8941-A7EE-28B43888C67D}" type="presParOf" srcId="{41AE9564-39DF-5144-AF12-D8E45FD16DA9}" destId="{FA2929EB-3870-7F48-A482-161FE1750847}" srcOrd="0" destOrd="0" presId="urn:microsoft.com/office/officeart/2005/8/layout/vList4#6"/>
    <dgm:cxn modelId="{278AC6AE-9780-564D-BB28-BBEC6E684C3D}" type="presParOf" srcId="{41AE9564-39DF-5144-AF12-D8E45FD16DA9}" destId="{EF556AEA-7661-FE48-A121-46E0D3E9B87A}" srcOrd="1" destOrd="0" presId="urn:microsoft.com/office/officeart/2005/8/layout/vList4#6"/>
    <dgm:cxn modelId="{3D28FDBD-04C7-F948-A4B3-27CFBD7DC565}" type="presParOf" srcId="{41AE9564-39DF-5144-AF12-D8E45FD16DA9}" destId="{EC9F0DCB-FA33-1142-A0FB-999867A0289B}" srcOrd="2" destOrd="0" presId="urn:microsoft.com/office/officeart/2005/8/layout/vList4#6"/>
    <dgm:cxn modelId="{8B90AB4E-E497-654A-8849-F00BDC8F2D25}" type="presParOf" srcId="{7F98705B-2297-3B4E-98AA-BFB7B4A9BBD6}" destId="{D75CDEFB-B981-C54A-9BF9-2B347A8CB877}" srcOrd="3" destOrd="0" presId="urn:microsoft.com/office/officeart/2005/8/layout/vList4#6"/>
    <dgm:cxn modelId="{F3ECEAF7-7C9A-1845-8B59-788723F88D60}" type="presParOf" srcId="{7F98705B-2297-3B4E-98AA-BFB7B4A9BBD6}" destId="{6C503DB6-4E15-F245-A943-8F5D18E08D51}" srcOrd="4" destOrd="0" presId="urn:microsoft.com/office/officeart/2005/8/layout/vList4#6"/>
    <dgm:cxn modelId="{2A704E79-E451-3B41-A80C-1ABA2B94C258}" type="presParOf" srcId="{6C503DB6-4E15-F245-A943-8F5D18E08D51}" destId="{A665EA2D-FAF3-C64D-9AD8-D407CE72465F}" srcOrd="0" destOrd="0" presId="urn:microsoft.com/office/officeart/2005/8/layout/vList4#6"/>
    <dgm:cxn modelId="{BF6D57D8-D882-5549-A21F-C027ED4AE2A0}" type="presParOf" srcId="{6C503DB6-4E15-F245-A943-8F5D18E08D51}" destId="{9616FA8C-277A-B542-B163-302E1A646671}" srcOrd="1" destOrd="0" presId="urn:microsoft.com/office/officeart/2005/8/layout/vList4#6"/>
    <dgm:cxn modelId="{74B6683B-8350-6748-BD7C-8B3E94919215}" type="presParOf" srcId="{6C503DB6-4E15-F245-A943-8F5D18E08D51}" destId="{9FFB45FC-510B-5E48-999F-8BF280B1AE89}" srcOrd="2" destOrd="0" presId="urn:microsoft.com/office/officeart/2005/8/layout/vList4#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88AB8C-2FED-CE46-B9A2-EB77694B6421}" type="doc">
      <dgm:prSet loTypeId="urn:microsoft.com/office/officeart/2009/layout/ReverseList" loCatId="" qsTypeId="urn:microsoft.com/office/officeart/2005/8/quickstyle/simple4" qsCatId="simple" csTypeId="urn:microsoft.com/office/officeart/2005/8/colors/accent1_2" csCatId="accent1" phldr="1"/>
      <dgm:spPr/>
      <dgm:t>
        <a:bodyPr/>
        <a:lstStyle/>
        <a:p>
          <a:endParaRPr lang="en-US"/>
        </a:p>
      </dgm:t>
    </dgm:pt>
    <dgm:pt modelId="{C4577155-EBB8-2140-8C28-090CACEC8651}">
      <dgm:prSet phldrT="[Text]"/>
      <dgm:spPr>
        <a:xfrm rot="16200000">
          <a:off x="807901" y="442635"/>
          <a:ext cx="2909741" cy="3888997"/>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gm:spPr>
      <dgm:t>
        <a:bodyPr/>
        <a:lstStyle/>
        <a:p>
          <a:r>
            <a:rPr lang="en-US" dirty="0">
              <a:solidFill>
                <a:sysClr val="windowText" lastClr="000000">
                  <a:hueOff val="0"/>
                  <a:satOff val="0"/>
                  <a:lumOff val="0"/>
                  <a:alphaOff val="0"/>
                </a:sysClr>
              </a:solidFill>
              <a:latin typeface="Arial"/>
              <a:ea typeface=""/>
              <a:cs typeface=""/>
            </a:rPr>
            <a:t>Education Monitoring, Evaluation and Learning</a:t>
          </a:r>
        </a:p>
      </dgm:t>
    </dgm:pt>
    <dgm:pt modelId="{CB32D540-3D8A-8D4A-BDE7-918051358CCA}" type="parTrans" cxnId="{F55423E5-26EB-404C-B6CE-C48E5A0F15C7}">
      <dgm:prSet/>
      <dgm:spPr/>
      <dgm:t>
        <a:bodyPr/>
        <a:lstStyle/>
        <a:p>
          <a:endParaRPr lang="en-US"/>
        </a:p>
      </dgm:t>
    </dgm:pt>
    <dgm:pt modelId="{3FBC3158-1EF9-9A46-AC6C-7A30D5D30D07}" type="sibTrans" cxnId="{F55423E5-26EB-404C-B6CE-C48E5A0F15C7}">
      <dgm:prSet/>
      <dgm:spPr/>
      <dgm:t>
        <a:bodyPr/>
        <a:lstStyle/>
        <a:p>
          <a:endParaRPr lang="en-US"/>
        </a:p>
      </dgm:t>
    </dgm:pt>
    <dgm:pt modelId="{8A95F4A6-3770-4240-9FF4-55C6A36CEB63}">
      <dgm:prSet phldrT="[Text]"/>
      <dgm:spPr>
        <a:xfrm rot="5400000">
          <a:off x="4525017" y="641487"/>
          <a:ext cx="2909741" cy="3367338"/>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gm:spPr>
      <dgm:t>
        <a:bodyPr/>
        <a:lstStyle/>
        <a:p>
          <a:pPr algn="ctr"/>
          <a:endParaRPr lang="en-US" dirty="0">
            <a:solidFill>
              <a:sysClr val="windowText" lastClr="000000">
                <a:hueOff val="0"/>
                <a:satOff val="0"/>
                <a:lumOff val="0"/>
                <a:alphaOff val="0"/>
              </a:sysClr>
            </a:solidFill>
            <a:latin typeface="Arial"/>
            <a:ea typeface=""/>
            <a:cs typeface=""/>
          </a:endParaRPr>
        </a:p>
        <a:p>
          <a:pPr algn="ctr"/>
          <a:r>
            <a:rPr lang="en-US" dirty="0">
              <a:solidFill>
                <a:sysClr val="windowText" lastClr="000000">
                  <a:hueOff val="0"/>
                  <a:satOff val="0"/>
                  <a:lumOff val="0"/>
                  <a:alphaOff val="0"/>
                </a:sysClr>
              </a:solidFill>
              <a:latin typeface="Arial"/>
              <a:ea typeface=""/>
              <a:cs typeface=""/>
            </a:rPr>
            <a:t>Conflict</a:t>
          </a:r>
        </a:p>
      </dgm:t>
    </dgm:pt>
    <dgm:pt modelId="{735793A4-CF52-A347-A64D-F6FB06222748}" type="parTrans" cxnId="{F6B20D93-BF95-4548-A74D-0D4A0DC48A3E}">
      <dgm:prSet/>
      <dgm:spPr/>
      <dgm:t>
        <a:bodyPr/>
        <a:lstStyle/>
        <a:p>
          <a:endParaRPr lang="en-US"/>
        </a:p>
      </dgm:t>
    </dgm:pt>
    <dgm:pt modelId="{5CC474F7-F9E9-2A46-A28B-A669C413ED45}" type="sibTrans" cxnId="{F6B20D93-BF95-4548-A74D-0D4A0DC48A3E}">
      <dgm:prSet/>
      <dgm:spPr/>
      <dgm:t>
        <a:bodyPr/>
        <a:lstStyle/>
        <a:p>
          <a:endParaRPr lang="en-US"/>
        </a:p>
      </dgm:t>
    </dgm:pt>
    <dgm:pt modelId="{E54897A5-9F24-D448-8647-E1746B1E3548}" type="pres">
      <dgm:prSet presAssocID="{C388AB8C-2FED-CE46-B9A2-EB77694B6421}" presName="Name0" presStyleCnt="0">
        <dgm:presLayoutVars>
          <dgm:chMax val="2"/>
          <dgm:chPref val="2"/>
          <dgm:animLvl val="lvl"/>
        </dgm:presLayoutVars>
      </dgm:prSet>
      <dgm:spPr/>
    </dgm:pt>
    <dgm:pt modelId="{E8AF0D04-1CE6-7644-8FE5-76E9538B26FD}" type="pres">
      <dgm:prSet presAssocID="{C388AB8C-2FED-CE46-B9A2-EB77694B6421}" presName="LeftText" presStyleLbl="revTx" presStyleIdx="0" presStyleCnt="0">
        <dgm:presLayoutVars>
          <dgm:bulletEnabled val="1"/>
        </dgm:presLayoutVars>
      </dgm:prSet>
      <dgm:spPr/>
    </dgm:pt>
    <dgm:pt modelId="{C7F00C02-83E1-AA4C-8D39-0F8C33EB5337}" type="pres">
      <dgm:prSet presAssocID="{C388AB8C-2FED-CE46-B9A2-EB77694B6421}" presName="LeftNode" presStyleLbl="bgImgPlace1" presStyleIdx="0" presStyleCnt="2" custScaleX="218709" custLinFactNeighborX="-59218" custLinFactNeighborY="4259">
        <dgm:presLayoutVars>
          <dgm:chMax val="2"/>
          <dgm:chPref val="2"/>
        </dgm:presLayoutVars>
      </dgm:prSet>
      <dgm:spPr/>
    </dgm:pt>
    <dgm:pt modelId="{C6A6D7D1-9CED-B54E-8210-9346E0F899DF}" type="pres">
      <dgm:prSet presAssocID="{C388AB8C-2FED-CE46-B9A2-EB77694B6421}" presName="RightText" presStyleLbl="revTx" presStyleIdx="0" presStyleCnt="0">
        <dgm:presLayoutVars>
          <dgm:bulletEnabled val="1"/>
        </dgm:presLayoutVars>
      </dgm:prSet>
      <dgm:spPr/>
    </dgm:pt>
    <dgm:pt modelId="{D73B9053-95E4-A845-8A7C-09689E4B2B74}" type="pres">
      <dgm:prSet presAssocID="{C388AB8C-2FED-CE46-B9A2-EB77694B6421}" presName="RightNode" presStyleLbl="bgImgPlace1" presStyleIdx="1" presStyleCnt="2" custScaleX="189372" custLinFactNeighborX="45284" custLinFactNeighborY="2129">
        <dgm:presLayoutVars>
          <dgm:chMax val="0"/>
          <dgm:chPref val="0"/>
        </dgm:presLayoutVars>
      </dgm:prSet>
      <dgm:spPr/>
    </dgm:pt>
    <dgm:pt modelId="{C5AFD1B5-BC46-0A49-B239-3484918A06BD}" type="pres">
      <dgm:prSet presAssocID="{C388AB8C-2FED-CE46-B9A2-EB77694B6421}" presName="TopArrow" presStyleLbl="node1" presStyleIdx="0" presStyleCnt="2"/>
      <dgm:spPr>
        <a:xfrm>
          <a:off x="3315581" y="0"/>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0168ECE7-89D0-794C-B3A7-02BFFD7C3DB7}" type="pres">
      <dgm:prSet presAssocID="{C388AB8C-2FED-CE46-B9A2-EB77694B6421}" presName="BottomArrow" presStyleLbl="node1" presStyleIdx="1" presStyleCnt="2"/>
      <dgm:spPr>
        <a:xfrm rot="10800000">
          <a:off x="3315581" y="2667149"/>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Lst>
  <dgm:cxnLst>
    <dgm:cxn modelId="{4667A313-637A-194B-A90C-A9BD6F1423A7}" type="presOf" srcId="{C388AB8C-2FED-CE46-B9A2-EB77694B6421}" destId="{E54897A5-9F24-D448-8647-E1746B1E3548}" srcOrd="0" destOrd="0" presId="urn:microsoft.com/office/officeart/2009/layout/ReverseList"/>
    <dgm:cxn modelId="{120ED12C-E4A2-564E-87FD-A1A44071E15E}" type="presOf" srcId="{8A95F4A6-3770-4240-9FF4-55C6A36CEB63}" destId="{C6A6D7D1-9CED-B54E-8210-9346E0F899DF}" srcOrd="0" destOrd="0" presId="urn:microsoft.com/office/officeart/2009/layout/ReverseList"/>
    <dgm:cxn modelId="{BAA37888-3C40-1647-AC2C-EB1B0824E7BD}" type="presOf" srcId="{C4577155-EBB8-2140-8C28-090CACEC8651}" destId="{C7F00C02-83E1-AA4C-8D39-0F8C33EB5337}" srcOrd="1" destOrd="0" presId="urn:microsoft.com/office/officeart/2009/layout/ReverseList"/>
    <dgm:cxn modelId="{F6B20D93-BF95-4548-A74D-0D4A0DC48A3E}" srcId="{C388AB8C-2FED-CE46-B9A2-EB77694B6421}" destId="{8A95F4A6-3770-4240-9FF4-55C6A36CEB63}" srcOrd="1" destOrd="0" parTransId="{735793A4-CF52-A347-A64D-F6FB06222748}" sibTransId="{5CC474F7-F9E9-2A46-A28B-A669C413ED45}"/>
    <dgm:cxn modelId="{E340AFB1-8830-9A40-839C-ABAF138DAEFA}" type="presOf" srcId="{8A95F4A6-3770-4240-9FF4-55C6A36CEB63}" destId="{D73B9053-95E4-A845-8A7C-09689E4B2B74}" srcOrd="1" destOrd="0" presId="urn:microsoft.com/office/officeart/2009/layout/ReverseList"/>
    <dgm:cxn modelId="{C972D1E0-7281-594C-A732-17AE1C28621D}" type="presOf" srcId="{C4577155-EBB8-2140-8C28-090CACEC8651}" destId="{E8AF0D04-1CE6-7644-8FE5-76E9538B26FD}" srcOrd="0" destOrd="0" presId="urn:microsoft.com/office/officeart/2009/layout/ReverseList"/>
    <dgm:cxn modelId="{F55423E5-26EB-404C-B6CE-C48E5A0F15C7}" srcId="{C388AB8C-2FED-CE46-B9A2-EB77694B6421}" destId="{C4577155-EBB8-2140-8C28-090CACEC8651}" srcOrd="0" destOrd="0" parTransId="{CB32D540-3D8A-8D4A-BDE7-918051358CCA}" sibTransId="{3FBC3158-1EF9-9A46-AC6C-7A30D5D30D07}"/>
    <dgm:cxn modelId="{F5CA1E25-5976-D143-A849-CFCFA9D5CBED}" type="presParOf" srcId="{E54897A5-9F24-D448-8647-E1746B1E3548}" destId="{E8AF0D04-1CE6-7644-8FE5-76E9538B26FD}" srcOrd="0" destOrd="0" presId="urn:microsoft.com/office/officeart/2009/layout/ReverseList"/>
    <dgm:cxn modelId="{F4F20251-2479-A84E-B12E-BA668D413624}" type="presParOf" srcId="{E54897A5-9F24-D448-8647-E1746B1E3548}" destId="{C7F00C02-83E1-AA4C-8D39-0F8C33EB5337}" srcOrd="1" destOrd="0" presId="urn:microsoft.com/office/officeart/2009/layout/ReverseList"/>
    <dgm:cxn modelId="{ED48448E-A84C-184C-A57D-D8309F9CEE0B}" type="presParOf" srcId="{E54897A5-9F24-D448-8647-E1746B1E3548}" destId="{C6A6D7D1-9CED-B54E-8210-9346E0F899DF}" srcOrd="2" destOrd="0" presId="urn:microsoft.com/office/officeart/2009/layout/ReverseList"/>
    <dgm:cxn modelId="{D25138BF-1633-0246-8370-4304C5299050}" type="presParOf" srcId="{E54897A5-9F24-D448-8647-E1746B1E3548}" destId="{D73B9053-95E4-A845-8A7C-09689E4B2B74}" srcOrd="3" destOrd="0" presId="urn:microsoft.com/office/officeart/2009/layout/ReverseList"/>
    <dgm:cxn modelId="{3D9D61BA-B950-CB4B-8EBE-D3BE4B907034}" type="presParOf" srcId="{E54897A5-9F24-D448-8647-E1746B1E3548}" destId="{C5AFD1B5-BC46-0A49-B239-3484918A06BD}" srcOrd="4" destOrd="0" presId="urn:microsoft.com/office/officeart/2009/layout/ReverseList"/>
    <dgm:cxn modelId="{7DC6ECD9-6C2A-E94A-8F4B-3A32570CA2E4}" type="presParOf" srcId="{E54897A5-9F24-D448-8647-E1746B1E3548}" destId="{0168ECE7-89D0-794C-B3A7-02BFFD7C3DB7}"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525659-B974-4711-9635-8BD3237D4E96}"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E122C1C9-7F2C-40F0-A772-5B0BC3726EFA}">
      <dgm:prSet phldrT="[Text]"/>
      <dgm:spPr/>
      <dgm:t>
        <a:bodyPr/>
        <a:lstStyle/>
        <a:p>
          <a:r>
            <a:rPr lang="en-US" dirty="0"/>
            <a:t>MEL activities can exacerbate conflict or contribute </a:t>
          </a:r>
          <a:r>
            <a:rPr lang="en-US"/>
            <a:t>to peacebuilding</a:t>
          </a:r>
          <a:endParaRPr lang="en-US" dirty="0"/>
        </a:p>
      </dgm:t>
    </dgm:pt>
    <dgm:pt modelId="{B8DD1CF7-1DE4-4F4D-85E0-79D35A036728}" type="parTrans" cxnId="{4B2AE7D7-5C06-4AD9-BFD5-23966C2B1656}">
      <dgm:prSet/>
      <dgm:spPr/>
      <dgm:t>
        <a:bodyPr/>
        <a:lstStyle/>
        <a:p>
          <a:endParaRPr lang="en-US"/>
        </a:p>
      </dgm:t>
    </dgm:pt>
    <dgm:pt modelId="{ABBD8852-E543-4155-980C-150BDADAFCEA}" type="sibTrans" cxnId="{4B2AE7D7-5C06-4AD9-BFD5-23966C2B1656}">
      <dgm:prSet/>
      <dgm:spPr/>
      <dgm:t>
        <a:bodyPr/>
        <a:lstStyle/>
        <a:p>
          <a:endParaRPr lang="en-US"/>
        </a:p>
      </dgm:t>
    </dgm:pt>
    <dgm:pt modelId="{E500C91B-E096-4BFE-933A-B76FAFAD3A21}">
      <dgm:prSet phldrT="[Text]"/>
      <dgm:spPr/>
      <dgm:t>
        <a:bodyPr/>
        <a:lstStyle/>
        <a:p>
          <a:pPr>
            <a:buClrTx/>
            <a:buSzTx/>
            <a:buFontTx/>
            <a:buNone/>
          </a:pPr>
          <a:r>
            <a:rPr lang="en-US" b="1" dirty="0"/>
            <a:t>ASK: </a:t>
          </a:r>
          <a:r>
            <a:rPr lang="en-US" dirty="0"/>
            <a:t>What does it take for the </a:t>
          </a:r>
          <a:r>
            <a:rPr lang="en-US" u="none" dirty="0"/>
            <a:t>program’s MEL system to be conflict-sensitive?</a:t>
          </a:r>
          <a:endParaRPr lang="en-US" dirty="0"/>
        </a:p>
      </dgm:t>
    </dgm:pt>
    <dgm:pt modelId="{32AA407A-65BB-426D-883F-F05F46E7DD1B}" type="parTrans" cxnId="{31195C40-8E22-4789-85E0-914B1B740AA0}">
      <dgm:prSet/>
      <dgm:spPr/>
      <dgm:t>
        <a:bodyPr/>
        <a:lstStyle/>
        <a:p>
          <a:endParaRPr lang="en-US"/>
        </a:p>
      </dgm:t>
    </dgm:pt>
    <dgm:pt modelId="{76B351F6-508D-4124-9045-7B2E04B0632D}" type="sibTrans" cxnId="{31195C40-8E22-4789-85E0-914B1B740AA0}">
      <dgm:prSet/>
      <dgm:spPr/>
      <dgm:t>
        <a:bodyPr/>
        <a:lstStyle/>
        <a:p>
          <a:endParaRPr lang="en-US"/>
        </a:p>
      </dgm:t>
    </dgm:pt>
    <dgm:pt modelId="{91948F4B-FED4-4E47-A9EF-1FE2BCC8D272}">
      <dgm:prSet phldrT="[Text]"/>
      <dgm:spPr/>
      <dgm:t>
        <a:bodyPr/>
        <a:lstStyle/>
        <a:p>
          <a:r>
            <a:rPr lang="en-US" dirty="0"/>
            <a:t>Conflict dynamics are always changing and a conflict analysis can’t be a one-time deal. </a:t>
          </a:r>
        </a:p>
      </dgm:t>
    </dgm:pt>
    <dgm:pt modelId="{CCA52BA0-0EE3-4EE4-AF0C-428DA64F5377}" type="parTrans" cxnId="{F4F59E86-CD77-40D6-9C7C-EE46E08322D8}">
      <dgm:prSet/>
      <dgm:spPr/>
      <dgm:t>
        <a:bodyPr/>
        <a:lstStyle/>
        <a:p>
          <a:endParaRPr lang="en-US"/>
        </a:p>
      </dgm:t>
    </dgm:pt>
    <dgm:pt modelId="{ABC068EB-4CF7-4257-8F82-5D663790D63D}" type="sibTrans" cxnId="{F4F59E86-CD77-40D6-9C7C-EE46E08322D8}">
      <dgm:prSet/>
      <dgm:spPr/>
      <dgm:t>
        <a:bodyPr/>
        <a:lstStyle/>
        <a:p>
          <a:endParaRPr lang="en-US"/>
        </a:p>
      </dgm:t>
    </dgm:pt>
    <dgm:pt modelId="{01DFC8C5-43BF-4B41-84B7-44F6DA9AC29F}">
      <dgm:prSet phldrT="[Text]"/>
      <dgm:spPr/>
      <dgm:t>
        <a:bodyPr/>
        <a:lstStyle/>
        <a:p>
          <a:pPr>
            <a:buClrTx/>
            <a:buSzTx/>
            <a:buFontTx/>
            <a:buNone/>
          </a:pPr>
          <a:r>
            <a:rPr lang="en-US" b="1" dirty="0"/>
            <a:t>ASK: </a:t>
          </a:r>
          <a:r>
            <a:rPr lang="en-US" dirty="0"/>
            <a:t>How does the MEL system assess changing contextual conditions and work with program management to adapt?</a:t>
          </a:r>
        </a:p>
      </dgm:t>
    </dgm:pt>
    <dgm:pt modelId="{18106AA9-0B46-45F6-A944-C6BD8D8D8639}" type="parTrans" cxnId="{F2CA925A-825C-497F-9E99-92590C8C6864}">
      <dgm:prSet/>
      <dgm:spPr/>
      <dgm:t>
        <a:bodyPr/>
        <a:lstStyle/>
        <a:p>
          <a:endParaRPr lang="en-US"/>
        </a:p>
      </dgm:t>
    </dgm:pt>
    <dgm:pt modelId="{5868CD16-DB1E-4616-BB64-72FCEC2E14C4}" type="sibTrans" cxnId="{F2CA925A-825C-497F-9E99-92590C8C6864}">
      <dgm:prSet/>
      <dgm:spPr/>
      <dgm:t>
        <a:bodyPr/>
        <a:lstStyle/>
        <a:p>
          <a:endParaRPr lang="en-US"/>
        </a:p>
      </dgm:t>
    </dgm:pt>
    <dgm:pt modelId="{ADA72C4A-026D-4456-A28F-2BF73F2BC231}">
      <dgm:prSet phldrT="[Text]"/>
      <dgm:spPr/>
      <dgm:t>
        <a:bodyPr/>
        <a:lstStyle/>
        <a:p>
          <a:r>
            <a:rPr lang="en-US" dirty="0"/>
            <a:t>Programs need to be reviewed and evaluated periodically, and adjustments </a:t>
          </a:r>
          <a:r>
            <a:rPr lang="en-US"/>
            <a:t>made.</a:t>
          </a:r>
          <a:endParaRPr lang="en-US" dirty="0"/>
        </a:p>
      </dgm:t>
    </dgm:pt>
    <dgm:pt modelId="{AF6FF2DC-85A6-474D-B604-C68D4B977804}" type="parTrans" cxnId="{852E782D-B85E-4F6D-9399-C67B41AFAC7F}">
      <dgm:prSet/>
      <dgm:spPr/>
      <dgm:t>
        <a:bodyPr/>
        <a:lstStyle/>
        <a:p>
          <a:endParaRPr lang="en-US"/>
        </a:p>
      </dgm:t>
    </dgm:pt>
    <dgm:pt modelId="{0DD91112-C23F-422B-958A-34269F14D668}" type="sibTrans" cxnId="{852E782D-B85E-4F6D-9399-C67B41AFAC7F}">
      <dgm:prSet/>
      <dgm:spPr/>
      <dgm:t>
        <a:bodyPr/>
        <a:lstStyle/>
        <a:p>
          <a:endParaRPr lang="en-US"/>
        </a:p>
      </dgm:t>
    </dgm:pt>
    <dgm:pt modelId="{D98E021E-BD94-4BE3-A276-0EEB889DD307}">
      <dgm:prSet phldrT="[Text]"/>
      <dgm:spPr/>
      <dgm:t>
        <a:bodyPr/>
        <a:lstStyle/>
        <a:p>
          <a:pPr>
            <a:buClrTx/>
            <a:buSzTx/>
            <a:buFontTx/>
            <a:buNone/>
          </a:pPr>
          <a:r>
            <a:rPr lang="en-US" b="1" dirty="0"/>
            <a:t>ASK: </a:t>
          </a:r>
          <a:r>
            <a:rPr lang="en-US" dirty="0"/>
            <a:t>How conflict sensitive is the program? What actions can be taken to improve conflict-sensitivity?</a:t>
          </a:r>
        </a:p>
      </dgm:t>
    </dgm:pt>
    <dgm:pt modelId="{DED3A449-A0C2-4712-9D06-92DFA3A2D8FC}" type="parTrans" cxnId="{610D78EA-1B9B-491C-B7C6-1370DA8A7944}">
      <dgm:prSet/>
      <dgm:spPr/>
      <dgm:t>
        <a:bodyPr/>
        <a:lstStyle/>
        <a:p>
          <a:endParaRPr lang="en-US"/>
        </a:p>
      </dgm:t>
    </dgm:pt>
    <dgm:pt modelId="{C7EC4AEC-B89B-4778-8387-A5DB274A7EE7}" type="sibTrans" cxnId="{610D78EA-1B9B-491C-B7C6-1370DA8A7944}">
      <dgm:prSet/>
      <dgm:spPr/>
      <dgm:t>
        <a:bodyPr/>
        <a:lstStyle/>
        <a:p>
          <a:endParaRPr lang="en-US"/>
        </a:p>
      </dgm:t>
    </dgm:pt>
    <dgm:pt modelId="{D56CC907-63DB-4AB6-B279-0E798E712552}">
      <dgm:prSet phldrT="[Text]"/>
      <dgm:spPr/>
      <dgm:t>
        <a:bodyPr/>
        <a:lstStyle/>
        <a:p>
          <a:pPr>
            <a:buClrTx/>
            <a:buSzTx/>
            <a:buFontTx/>
            <a:buNone/>
          </a:pPr>
          <a:r>
            <a:rPr lang="en-US" b="1" u="none" dirty="0"/>
            <a:t>SOLUTION: </a:t>
          </a:r>
          <a:r>
            <a:rPr lang="en-US" u="none" dirty="0"/>
            <a:t>Move beyond output indicators; design the M&amp;E system in response to the findings from the conflict analysis/RERA</a:t>
          </a:r>
          <a:endParaRPr lang="en-US" dirty="0"/>
        </a:p>
      </dgm:t>
    </dgm:pt>
    <dgm:pt modelId="{3A5BDF79-8FE4-40C8-92B5-196C49012680}" type="parTrans" cxnId="{9B801393-D1E1-44B1-9A9A-ADB0B49BA560}">
      <dgm:prSet/>
      <dgm:spPr/>
      <dgm:t>
        <a:bodyPr/>
        <a:lstStyle/>
        <a:p>
          <a:endParaRPr lang="en-US"/>
        </a:p>
      </dgm:t>
    </dgm:pt>
    <dgm:pt modelId="{2740D961-2597-4A01-B600-2FD4E72A5D3C}" type="sibTrans" cxnId="{9B801393-D1E1-44B1-9A9A-ADB0B49BA560}">
      <dgm:prSet/>
      <dgm:spPr/>
      <dgm:t>
        <a:bodyPr/>
        <a:lstStyle/>
        <a:p>
          <a:endParaRPr lang="en-US"/>
        </a:p>
      </dgm:t>
    </dgm:pt>
    <dgm:pt modelId="{216E3D11-2C45-463F-B872-83345B44A461}">
      <dgm:prSet phldrT="[Text]"/>
      <dgm:spPr/>
      <dgm:t>
        <a:bodyPr/>
        <a:lstStyle/>
        <a:p>
          <a:pPr>
            <a:buClrTx/>
            <a:buSzTx/>
            <a:buFontTx/>
            <a:buNone/>
          </a:pPr>
          <a:r>
            <a:rPr lang="en-US" b="1" dirty="0"/>
            <a:t>SOLUTION: </a:t>
          </a:r>
          <a:r>
            <a:rPr lang="en-US" dirty="0"/>
            <a:t>RERA followed by Rolling Assessments of the changing conditions; adaptive management</a:t>
          </a:r>
        </a:p>
      </dgm:t>
    </dgm:pt>
    <dgm:pt modelId="{0F2CF84F-DD21-47D6-AC06-09B72CEB5B68}" type="parTrans" cxnId="{7F090EAF-E019-4319-96CA-1A04ED7B7158}">
      <dgm:prSet/>
      <dgm:spPr/>
      <dgm:t>
        <a:bodyPr/>
        <a:lstStyle/>
        <a:p>
          <a:endParaRPr lang="en-US"/>
        </a:p>
      </dgm:t>
    </dgm:pt>
    <dgm:pt modelId="{A10BF54C-96FB-43BC-A469-FE7117F5DEBF}" type="sibTrans" cxnId="{7F090EAF-E019-4319-96CA-1A04ED7B7158}">
      <dgm:prSet/>
      <dgm:spPr/>
      <dgm:t>
        <a:bodyPr/>
        <a:lstStyle/>
        <a:p>
          <a:endParaRPr lang="en-US"/>
        </a:p>
      </dgm:t>
    </dgm:pt>
    <dgm:pt modelId="{C9038A0F-B212-4F82-92BE-1F39489D92EE}">
      <dgm:prSet phldrT="[Text]"/>
      <dgm:spPr/>
      <dgm:t>
        <a:bodyPr/>
        <a:lstStyle/>
        <a:p>
          <a:pPr>
            <a:buClrTx/>
            <a:buSzTx/>
            <a:buFontTx/>
            <a:buNone/>
          </a:pPr>
          <a:r>
            <a:rPr lang="en-US" b="1" dirty="0"/>
            <a:t>SOLUTION: </a:t>
          </a:r>
          <a:r>
            <a:rPr lang="en-US" dirty="0"/>
            <a:t>Use the INEE Reflection Tool, USAID conflict sensitivity checklist</a:t>
          </a:r>
        </a:p>
      </dgm:t>
    </dgm:pt>
    <dgm:pt modelId="{3A4D765C-E1E0-4F2C-A6B3-01A5EF03A800}" type="parTrans" cxnId="{C01F8521-1B77-47E6-B03E-4243112426D6}">
      <dgm:prSet/>
      <dgm:spPr/>
      <dgm:t>
        <a:bodyPr/>
        <a:lstStyle/>
        <a:p>
          <a:endParaRPr lang="en-US"/>
        </a:p>
      </dgm:t>
    </dgm:pt>
    <dgm:pt modelId="{0C9F05D1-EBD0-4E35-96E4-EBF5B5F6E19A}" type="sibTrans" cxnId="{C01F8521-1B77-47E6-B03E-4243112426D6}">
      <dgm:prSet/>
      <dgm:spPr/>
      <dgm:t>
        <a:bodyPr/>
        <a:lstStyle/>
        <a:p>
          <a:endParaRPr lang="en-US"/>
        </a:p>
      </dgm:t>
    </dgm:pt>
    <dgm:pt modelId="{4FEE0B6A-0A2C-4A86-9239-6979A3CFD33A}" type="pres">
      <dgm:prSet presAssocID="{18525659-B974-4711-9635-8BD3237D4E96}" presName="Name0" presStyleCnt="0">
        <dgm:presLayoutVars>
          <dgm:dir/>
          <dgm:animLvl val="lvl"/>
          <dgm:resizeHandles val="exact"/>
        </dgm:presLayoutVars>
      </dgm:prSet>
      <dgm:spPr/>
    </dgm:pt>
    <dgm:pt modelId="{DCD8D31E-2765-4F10-9080-D20672423453}" type="pres">
      <dgm:prSet presAssocID="{18525659-B974-4711-9635-8BD3237D4E96}" presName="tSp" presStyleCnt="0"/>
      <dgm:spPr/>
    </dgm:pt>
    <dgm:pt modelId="{A7EF3469-8D2D-45DB-8D04-4A123AD1BCF3}" type="pres">
      <dgm:prSet presAssocID="{18525659-B974-4711-9635-8BD3237D4E96}" presName="bSp" presStyleCnt="0"/>
      <dgm:spPr/>
    </dgm:pt>
    <dgm:pt modelId="{DE902FCA-558C-44D6-9A29-72183C60728C}" type="pres">
      <dgm:prSet presAssocID="{18525659-B974-4711-9635-8BD3237D4E96}" presName="process" presStyleCnt="0"/>
      <dgm:spPr/>
    </dgm:pt>
    <dgm:pt modelId="{1BC63C87-1254-4167-BB40-FB1A32B00527}" type="pres">
      <dgm:prSet presAssocID="{E122C1C9-7F2C-40F0-A772-5B0BC3726EFA}" presName="composite1" presStyleCnt="0"/>
      <dgm:spPr/>
    </dgm:pt>
    <dgm:pt modelId="{A8DEFD1D-3358-4E50-A722-7DA77A049615}" type="pres">
      <dgm:prSet presAssocID="{E122C1C9-7F2C-40F0-A772-5B0BC3726EFA}" presName="dummyNode1" presStyleLbl="node1" presStyleIdx="0" presStyleCnt="3"/>
      <dgm:spPr/>
    </dgm:pt>
    <dgm:pt modelId="{D7008340-6564-444E-8371-93694B5C5D9F}" type="pres">
      <dgm:prSet presAssocID="{E122C1C9-7F2C-40F0-A772-5B0BC3726EFA}" presName="childNode1" presStyleLbl="bgAcc1" presStyleIdx="0" presStyleCnt="3">
        <dgm:presLayoutVars>
          <dgm:bulletEnabled val="1"/>
        </dgm:presLayoutVars>
      </dgm:prSet>
      <dgm:spPr/>
    </dgm:pt>
    <dgm:pt modelId="{4FCEE62D-0F09-4AFE-AC81-793E6E89506C}" type="pres">
      <dgm:prSet presAssocID="{E122C1C9-7F2C-40F0-A772-5B0BC3726EFA}" presName="childNode1tx" presStyleLbl="bgAcc1" presStyleIdx="0" presStyleCnt="3">
        <dgm:presLayoutVars>
          <dgm:bulletEnabled val="1"/>
        </dgm:presLayoutVars>
      </dgm:prSet>
      <dgm:spPr/>
    </dgm:pt>
    <dgm:pt modelId="{EC8AA4CC-F4FB-46D3-AD75-2C729262B679}" type="pres">
      <dgm:prSet presAssocID="{E122C1C9-7F2C-40F0-A772-5B0BC3726EFA}" presName="parentNode1" presStyleLbl="node1" presStyleIdx="0" presStyleCnt="3">
        <dgm:presLayoutVars>
          <dgm:chMax val="1"/>
          <dgm:bulletEnabled val="1"/>
        </dgm:presLayoutVars>
      </dgm:prSet>
      <dgm:spPr/>
    </dgm:pt>
    <dgm:pt modelId="{C39FF44C-0916-485D-9DF9-9D1E9FDE8058}" type="pres">
      <dgm:prSet presAssocID="{E122C1C9-7F2C-40F0-A772-5B0BC3726EFA}" presName="connSite1" presStyleCnt="0"/>
      <dgm:spPr/>
    </dgm:pt>
    <dgm:pt modelId="{F08103C9-CACB-42A2-AF1D-5CC6F21190C4}" type="pres">
      <dgm:prSet presAssocID="{ABBD8852-E543-4155-980C-150BDADAFCEA}" presName="Name9" presStyleLbl="sibTrans2D1" presStyleIdx="0" presStyleCnt="2"/>
      <dgm:spPr/>
    </dgm:pt>
    <dgm:pt modelId="{F47B27D5-45E4-4264-BC4A-2B353FE34325}" type="pres">
      <dgm:prSet presAssocID="{91948F4B-FED4-4E47-A9EF-1FE2BCC8D272}" presName="composite2" presStyleCnt="0"/>
      <dgm:spPr/>
    </dgm:pt>
    <dgm:pt modelId="{8AB99D49-5E21-49A9-95E6-4941A6E48FB8}" type="pres">
      <dgm:prSet presAssocID="{91948F4B-FED4-4E47-A9EF-1FE2BCC8D272}" presName="dummyNode2" presStyleLbl="node1" presStyleIdx="0" presStyleCnt="3"/>
      <dgm:spPr/>
    </dgm:pt>
    <dgm:pt modelId="{A348CE5E-D9B4-495C-9F4B-BB7BDDE1D332}" type="pres">
      <dgm:prSet presAssocID="{91948F4B-FED4-4E47-A9EF-1FE2BCC8D272}" presName="childNode2" presStyleLbl="bgAcc1" presStyleIdx="1" presStyleCnt="3">
        <dgm:presLayoutVars>
          <dgm:bulletEnabled val="1"/>
        </dgm:presLayoutVars>
      </dgm:prSet>
      <dgm:spPr/>
    </dgm:pt>
    <dgm:pt modelId="{1E8E1D9A-6723-4313-B7F8-DAB9366480F1}" type="pres">
      <dgm:prSet presAssocID="{91948F4B-FED4-4E47-A9EF-1FE2BCC8D272}" presName="childNode2tx" presStyleLbl="bgAcc1" presStyleIdx="1" presStyleCnt="3">
        <dgm:presLayoutVars>
          <dgm:bulletEnabled val="1"/>
        </dgm:presLayoutVars>
      </dgm:prSet>
      <dgm:spPr/>
    </dgm:pt>
    <dgm:pt modelId="{5EBF8624-EFC8-47AE-AB60-6106C01C834B}" type="pres">
      <dgm:prSet presAssocID="{91948F4B-FED4-4E47-A9EF-1FE2BCC8D272}" presName="parentNode2" presStyleLbl="node1" presStyleIdx="1" presStyleCnt="3">
        <dgm:presLayoutVars>
          <dgm:chMax val="0"/>
          <dgm:bulletEnabled val="1"/>
        </dgm:presLayoutVars>
      </dgm:prSet>
      <dgm:spPr/>
    </dgm:pt>
    <dgm:pt modelId="{27353C8C-62A6-42DF-8141-4E444E55135C}" type="pres">
      <dgm:prSet presAssocID="{91948F4B-FED4-4E47-A9EF-1FE2BCC8D272}" presName="connSite2" presStyleCnt="0"/>
      <dgm:spPr/>
    </dgm:pt>
    <dgm:pt modelId="{A6A37DD1-629B-4AA3-961E-F116F3EC20A5}" type="pres">
      <dgm:prSet presAssocID="{ABC068EB-4CF7-4257-8F82-5D663790D63D}" presName="Name18" presStyleLbl="sibTrans2D1" presStyleIdx="1" presStyleCnt="2"/>
      <dgm:spPr/>
    </dgm:pt>
    <dgm:pt modelId="{E6C396D6-D2B7-40DF-875F-FB6FA4F876DD}" type="pres">
      <dgm:prSet presAssocID="{ADA72C4A-026D-4456-A28F-2BF73F2BC231}" presName="composite1" presStyleCnt="0"/>
      <dgm:spPr/>
    </dgm:pt>
    <dgm:pt modelId="{93BF3A10-67A3-43A1-9F6B-E9F324B25749}" type="pres">
      <dgm:prSet presAssocID="{ADA72C4A-026D-4456-A28F-2BF73F2BC231}" presName="dummyNode1" presStyleLbl="node1" presStyleIdx="1" presStyleCnt="3"/>
      <dgm:spPr/>
    </dgm:pt>
    <dgm:pt modelId="{294BF8C9-F245-4758-B214-B957B74B0F05}" type="pres">
      <dgm:prSet presAssocID="{ADA72C4A-026D-4456-A28F-2BF73F2BC231}" presName="childNode1" presStyleLbl="bgAcc1" presStyleIdx="2" presStyleCnt="3">
        <dgm:presLayoutVars>
          <dgm:bulletEnabled val="1"/>
        </dgm:presLayoutVars>
      </dgm:prSet>
      <dgm:spPr/>
    </dgm:pt>
    <dgm:pt modelId="{0F677510-34C6-44D8-B6CE-F181BEC11131}" type="pres">
      <dgm:prSet presAssocID="{ADA72C4A-026D-4456-A28F-2BF73F2BC231}" presName="childNode1tx" presStyleLbl="bgAcc1" presStyleIdx="2" presStyleCnt="3">
        <dgm:presLayoutVars>
          <dgm:bulletEnabled val="1"/>
        </dgm:presLayoutVars>
      </dgm:prSet>
      <dgm:spPr/>
    </dgm:pt>
    <dgm:pt modelId="{D1F5FDF5-F4B0-4757-AB43-28D0DDE25196}" type="pres">
      <dgm:prSet presAssocID="{ADA72C4A-026D-4456-A28F-2BF73F2BC231}" presName="parentNode1" presStyleLbl="node1" presStyleIdx="2" presStyleCnt="3">
        <dgm:presLayoutVars>
          <dgm:chMax val="1"/>
          <dgm:bulletEnabled val="1"/>
        </dgm:presLayoutVars>
      </dgm:prSet>
      <dgm:spPr/>
    </dgm:pt>
    <dgm:pt modelId="{46F0349C-C87C-4B0F-A83E-26B1C0E5EA59}" type="pres">
      <dgm:prSet presAssocID="{ADA72C4A-026D-4456-A28F-2BF73F2BC231}" presName="connSite1" presStyleCnt="0"/>
      <dgm:spPr/>
    </dgm:pt>
  </dgm:ptLst>
  <dgm:cxnLst>
    <dgm:cxn modelId="{35F2B707-A9C9-469D-9359-F9072B3D328D}" type="presOf" srcId="{D98E021E-BD94-4BE3-A276-0EEB889DD307}" destId="{0F677510-34C6-44D8-B6CE-F181BEC11131}" srcOrd="1" destOrd="0" presId="urn:microsoft.com/office/officeart/2005/8/layout/hProcess4"/>
    <dgm:cxn modelId="{EE0B030B-0452-476E-8F6F-F04798C1A729}" type="presOf" srcId="{C9038A0F-B212-4F82-92BE-1F39489D92EE}" destId="{0F677510-34C6-44D8-B6CE-F181BEC11131}" srcOrd="1" destOrd="1" presId="urn:microsoft.com/office/officeart/2005/8/layout/hProcess4"/>
    <dgm:cxn modelId="{7FD95E0C-AD91-4744-AAF2-45676B423621}" type="presOf" srcId="{E500C91B-E096-4BFE-933A-B76FAFAD3A21}" destId="{D7008340-6564-444E-8371-93694B5C5D9F}" srcOrd="0" destOrd="0" presId="urn:microsoft.com/office/officeart/2005/8/layout/hProcess4"/>
    <dgm:cxn modelId="{8DA10F0D-EE63-4C4C-AE30-C924D25C6F57}" type="presOf" srcId="{ABBD8852-E543-4155-980C-150BDADAFCEA}" destId="{F08103C9-CACB-42A2-AF1D-5CC6F21190C4}" srcOrd="0" destOrd="0" presId="urn:microsoft.com/office/officeart/2005/8/layout/hProcess4"/>
    <dgm:cxn modelId="{C01F8521-1B77-47E6-B03E-4243112426D6}" srcId="{ADA72C4A-026D-4456-A28F-2BF73F2BC231}" destId="{C9038A0F-B212-4F82-92BE-1F39489D92EE}" srcOrd="1" destOrd="0" parTransId="{3A4D765C-E1E0-4F2C-A6B3-01A5EF03A800}" sibTransId="{0C9F05D1-EBD0-4E35-96E4-EBF5B5F6E19A}"/>
    <dgm:cxn modelId="{D7D3A722-EBDC-4944-9345-DCDED077AD82}" type="presOf" srcId="{D56CC907-63DB-4AB6-B279-0E798E712552}" destId="{D7008340-6564-444E-8371-93694B5C5D9F}" srcOrd="0" destOrd="1" presId="urn:microsoft.com/office/officeart/2005/8/layout/hProcess4"/>
    <dgm:cxn modelId="{852E782D-B85E-4F6D-9399-C67B41AFAC7F}" srcId="{18525659-B974-4711-9635-8BD3237D4E96}" destId="{ADA72C4A-026D-4456-A28F-2BF73F2BC231}" srcOrd="2" destOrd="0" parTransId="{AF6FF2DC-85A6-474D-B604-C68D4B977804}" sibTransId="{0DD91112-C23F-422B-958A-34269F14D668}"/>
    <dgm:cxn modelId="{A5CF7B37-01A9-4262-A95C-1A5983EFB8FC}" type="presOf" srcId="{01DFC8C5-43BF-4B41-84B7-44F6DA9AC29F}" destId="{1E8E1D9A-6723-4313-B7F8-DAB9366480F1}" srcOrd="1" destOrd="0" presId="urn:microsoft.com/office/officeart/2005/8/layout/hProcess4"/>
    <dgm:cxn modelId="{31195C40-8E22-4789-85E0-914B1B740AA0}" srcId="{E122C1C9-7F2C-40F0-A772-5B0BC3726EFA}" destId="{E500C91B-E096-4BFE-933A-B76FAFAD3A21}" srcOrd="0" destOrd="0" parTransId="{32AA407A-65BB-426D-883F-F05F46E7DD1B}" sibTransId="{76B351F6-508D-4124-9045-7B2E04B0632D}"/>
    <dgm:cxn modelId="{012C575B-6420-4517-9158-65632435A395}" type="presOf" srcId="{01DFC8C5-43BF-4B41-84B7-44F6DA9AC29F}" destId="{A348CE5E-D9B4-495C-9F4B-BB7BDDE1D332}" srcOrd="0" destOrd="0" presId="urn:microsoft.com/office/officeart/2005/8/layout/hProcess4"/>
    <dgm:cxn modelId="{2951845C-6A03-4692-8035-B6B2A3371131}" type="presOf" srcId="{216E3D11-2C45-463F-B872-83345B44A461}" destId="{A348CE5E-D9B4-495C-9F4B-BB7BDDE1D332}" srcOrd="0" destOrd="1" presId="urn:microsoft.com/office/officeart/2005/8/layout/hProcess4"/>
    <dgm:cxn modelId="{3FF78D52-1858-468E-A682-7D44D97983A9}" type="presOf" srcId="{D56CC907-63DB-4AB6-B279-0E798E712552}" destId="{4FCEE62D-0F09-4AFE-AC81-793E6E89506C}" srcOrd="1" destOrd="1" presId="urn:microsoft.com/office/officeart/2005/8/layout/hProcess4"/>
    <dgm:cxn modelId="{82FC6C7A-E511-4560-A855-691265B904A7}" type="presOf" srcId="{216E3D11-2C45-463F-B872-83345B44A461}" destId="{1E8E1D9A-6723-4313-B7F8-DAB9366480F1}" srcOrd="1" destOrd="1" presId="urn:microsoft.com/office/officeart/2005/8/layout/hProcess4"/>
    <dgm:cxn modelId="{F2CA925A-825C-497F-9E99-92590C8C6864}" srcId="{91948F4B-FED4-4E47-A9EF-1FE2BCC8D272}" destId="{01DFC8C5-43BF-4B41-84B7-44F6DA9AC29F}" srcOrd="0" destOrd="0" parTransId="{18106AA9-0B46-45F6-A944-C6BD8D8D8639}" sibTransId="{5868CD16-DB1E-4616-BB64-72FCEC2E14C4}"/>
    <dgm:cxn modelId="{F4F59E86-CD77-40D6-9C7C-EE46E08322D8}" srcId="{18525659-B974-4711-9635-8BD3237D4E96}" destId="{91948F4B-FED4-4E47-A9EF-1FE2BCC8D272}" srcOrd="1" destOrd="0" parTransId="{CCA52BA0-0EE3-4EE4-AF0C-428DA64F5377}" sibTransId="{ABC068EB-4CF7-4257-8F82-5D663790D63D}"/>
    <dgm:cxn modelId="{B05F1689-DB07-4995-A1ED-46B8DED474A7}" type="presOf" srcId="{E500C91B-E096-4BFE-933A-B76FAFAD3A21}" destId="{4FCEE62D-0F09-4AFE-AC81-793E6E89506C}" srcOrd="1" destOrd="0" presId="urn:microsoft.com/office/officeart/2005/8/layout/hProcess4"/>
    <dgm:cxn modelId="{BEF83389-424B-49BD-871C-E00E14433F4E}" type="presOf" srcId="{ADA72C4A-026D-4456-A28F-2BF73F2BC231}" destId="{D1F5FDF5-F4B0-4757-AB43-28D0DDE25196}" srcOrd="0" destOrd="0" presId="urn:microsoft.com/office/officeart/2005/8/layout/hProcess4"/>
    <dgm:cxn modelId="{9B801393-D1E1-44B1-9A9A-ADB0B49BA560}" srcId="{E122C1C9-7F2C-40F0-A772-5B0BC3726EFA}" destId="{D56CC907-63DB-4AB6-B279-0E798E712552}" srcOrd="1" destOrd="0" parTransId="{3A5BDF79-8FE4-40C8-92B5-196C49012680}" sibTransId="{2740D961-2597-4A01-B600-2FD4E72A5D3C}"/>
    <dgm:cxn modelId="{2C5090A1-9D5E-4613-8294-3C055DDB8E7C}" type="presOf" srcId="{ABC068EB-4CF7-4257-8F82-5D663790D63D}" destId="{A6A37DD1-629B-4AA3-961E-F116F3EC20A5}" srcOrd="0" destOrd="0" presId="urn:microsoft.com/office/officeart/2005/8/layout/hProcess4"/>
    <dgm:cxn modelId="{7F090EAF-E019-4319-96CA-1A04ED7B7158}" srcId="{91948F4B-FED4-4E47-A9EF-1FE2BCC8D272}" destId="{216E3D11-2C45-463F-B872-83345B44A461}" srcOrd="1" destOrd="0" parTransId="{0F2CF84F-DD21-47D6-AC06-09B72CEB5B68}" sibTransId="{A10BF54C-96FB-43BC-A469-FE7117F5DEBF}"/>
    <dgm:cxn modelId="{4B2AE7D7-5C06-4AD9-BFD5-23966C2B1656}" srcId="{18525659-B974-4711-9635-8BD3237D4E96}" destId="{E122C1C9-7F2C-40F0-A772-5B0BC3726EFA}" srcOrd="0" destOrd="0" parTransId="{B8DD1CF7-1DE4-4F4D-85E0-79D35A036728}" sibTransId="{ABBD8852-E543-4155-980C-150BDADAFCEA}"/>
    <dgm:cxn modelId="{636818D8-A8EB-4436-893A-9733119D1966}" type="presOf" srcId="{D98E021E-BD94-4BE3-A276-0EEB889DD307}" destId="{294BF8C9-F245-4758-B214-B957B74B0F05}" srcOrd="0" destOrd="0" presId="urn:microsoft.com/office/officeart/2005/8/layout/hProcess4"/>
    <dgm:cxn modelId="{537CE1E3-F40E-4995-A7D2-AEA4BE70C35F}" type="presOf" srcId="{18525659-B974-4711-9635-8BD3237D4E96}" destId="{4FEE0B6A-0A2C-4A86-9239-6979A3CFD33A}" srcOrd="0" destOrd="0" presId="urn:microsoft.com/office/officeart/2005/8/layout/hProcess4"/>
    <dgm:cxn modelId="{610D78EA-1B9B-491C-B7C6-1370DA8A7944}" srcId="{ADA72C4A-026D-4456-A28F-2BF73F2BC231}" destId="{D98E021E-BD94-4BE3-A276-0EEB889DD307}" srcOrd="0" destOrd="0" parTransId="{DED3A449-A0C2-4712-9D06-92DFA3A2D8FC}" sibTransId="{C7EC4AEC-B89B-4778-8387-A5DB274A7EE7}"/>
    <dgm:cxn modelId="{0B5BB2EA-2481-43E9-8337-F54F7B38AA24}" type="presOf" srcId="{91948F4B-FED4-4E47-A9EF-1FE2BCC8D272}" destId="{5EBF8624-EFC8-47AE-AB60-6106C01C834B}" srcOrd="0" destOrd="0" presId="urn:microsoft.com/office/officeart/2005/8/layout/hProcess4"/>
    <dgm:cxn modelId="{85EEBDF1-1206-4628-A690-AE792C9E93C2}" type="presOf" srcId="{C9038A0F-B212-4F82-92BE-1F39489D92EE}" destId="{294BF8C9-F245-4758-B214-B957B74B0F05}" srcOrd="0" destOrd="1" presId="urn:microsoft.com/office/officeart/2005/8/layout/hProcess4"/>
    <dgm:cxn modelId="{69A27DF9-5A22-4D6C-A2DD-24E406CC0C14}" type="presOf" srcId="{E122C1C9-7F2C-40F0-A772-5B0BC3726EFA}" destId="{EC8AA4CC-F4FB-46D3-AD75-2C729262B679}" srcOrd="0" destOrd="0" presId="urn:microsoft.com/office/officeart/2005/8/layout/hProcess4"/>
    <dgm:cxn modelId="{303ECE8C-E985-4543-B030-9903510F6A4A}" type="presParOf" srcId="{4FEE0B6A-0A2C-4A86-9239-6979A3CFD33A}" destId="{DCD8D31E-2765-4F10-9080-D20672423453}" srcOrd="0" destOrd="0" presId="urn:microsoft.com/office/officeart/2005/8/layout/hProcess4"/>
    <dgm:cxn modelId="{C76950A2-3330-48BA-B704-935164D6BF44}" type="presParOf" srcId="{4FEE0B6A-0A2C-4A86-9239-6979A3CFD33A}" destId="{A7EF3469-8D2D-45DB-8D04-4A123AD1BCF3}" srcOrd="1" destOrd="0" presId="urn:microsoft.com/office/officeart/2005/8/layout/hProcess4"/>
    <dgm:cxn modelId="{B8F80BC7-07D8-49B4-B50A-96A057221662}" type="presParOf" srcId="{4FEE0B6A-0A2C-4A86-9239-6979A3CFD33A}" destId="{DE902FCA-558C-44D6-9A29-72183C60728C}" srcOrd="2" destOrd="0" presId="urn:microsoft.com/office/officeart/2005/8/layout/hProcess4"/>
    <dgm:cxn modelId="{8A8D418D-4F82-41C9-BD11-C2516405D8EF}" type="presParOf" srcId="{DE902FCA-558C-44D6-9A29-72183C60728C}" destId="{1BC63C87-1254-4167-BB40-FB1A32B00527}" srcOrd="0" destOrd="0" presId="urn:microsoft.com/office/officeart/2005/8/layout/hProcess4"/>
    <dgm:cxn modelId="{08ACB503-59A4-4DDD-A24A-C9BA5D2BBCFB}" type="presParOf" srcId="{1BC63C87-1254-4167-BB40-FB1A32B00527}" destId="{A8DEFD1D-3358-4E50-A722-7DA77A049615}" srcOrd="0" destOrd="0" presId="urn:microsoft.com/office/officeart/2005/8/layout/hProcess4"/>
    <dgm:cxn modelId="{07A6A1DF-8B0E-45A1-8B2B-18641A4279B9}" type="presParOf" srcId="{1BC63C87-1254-4167-BB40-FB1A32B00527}" destId="{D7008340-6564-444E-8371-93694B5C5D9F}" srcOrd="1" destOrd="0" presId="urn:microsoft.com/office/officeart/2005/8/layout/hProcess4"/>
    <dgm:cxn modelId="{F087CD04-0F3B-43F0-BF58-D6880429853C}" type="presParOf" srcId="{1BC63C87-1254-4167-BB40-FB1A32B00527}" destId="{4FCEE62D-0F09-4AFE-AC81-793E6E89506C}" srcOrd="2" destOrd="0" presId="urn:microsoft.com/office/officeart/2005/8/layout/hProcess4"/>
    <dgm:cxn modelId="{B92313A5-1116-43BB-BA47-CA9D6E956611}" type="presParOf" srcId="{1BC63C87-1254-4167-BB40-FB1A32B00527}" destId="{EC8AA4CC-F4FB-46D3-AD75-2C729262B679}" srcOrd="3" destOrd="0" presId="urn:microsoft.com/office/officeart/2005/8/layout/hProcess4"/>
    <dgm:cxn modelId="{B07B6D9D-6AC3-42E2-8AEC-62FE7DC30948}" type="presParOf" srcId="{1BC63C87-1254-4167-BB40-FB1A32B00527}" destId="{C39FF44C-0916-485D-9DF9-9D1E9FDE8058}" srcOrd="4" destOrd="0" presId="urn:microsoft.com/office/officeart/2005/8/layout/hProcess4"/>
    <dgm:cxn modelId="{7BA87F3C-40D2-4D1A-A33C-8213992B3C3D}" type="presParOf" srcId="{DE902FCA-558C-44D6-9A29-72183C60728C}" destId="{F08103C9-CACB-42A2-AF1D-5CC6F21190C4}" srcOrd="1" destOrd="0" presId="urn:microsoft.com/office/officeart/2005/8/layout/hProcess4"/>
    <dgm:cxn modelId="{53D55512-F60C-4FE5-A27E-71E0BB035AB9}" type="presParOf" srcId="{DE902FCA-558C-44D6-9A29-72183C60728C}" destId="{F47B27D5-45E4-4264-BC4A-2B353FE34325}" srcOrd="2" destOrd="0" presId="urn:microsoft.com/office/officeart/2005/8/layout/hProcess4"/>
    <dgm:cxn modelId="{329D8507-BAC2-428D-BE21-BE2103BBE829}" type="presParOf" srcId="{F47B27D5-45E4-4264-BC4A-2B353FE34325}" destId="{8AB99D49-5E21-49A9-95E6-4941A6E48FB8}" srcOrd="0" destOrd="0" presId="urn:microsoft.com/office/officeart/2005/8/layout/hProcess4"/>
    <dgm:cxn modelId="{01BB70BF-1430-4655-9BDC-F2C5B329B5F8}" type="presParOf" srcId="{F47B27D5-45E4-4264-BC4A-2B353FE34325}" destId="{A348CE5E-D9B4-495C-9F4B-BB7BDDE1D332}" srcOrd="1" destOrd="0" presId="urn:microsoft.com/office/officeart/2005/8/layout/hProcess4"/>
    <dgm:cxn modelId="{2344CA87-FBF3-4AB9-BA42-9C34AF1E4480}" type="presParOf" srcId="{F47B27D5-45E4-4264-BC4A-2B353FE34325}" destId="{1E8E1D9A-6723-4313-B7F8-DAB9366480F1}" srcOrd="2" destOrd="0" presId="urn:microsoft.com/office/officeart/2005/8/layout/hProcess4"/>
    <dgm:cxn modelId="{A6ABB6FE-1274-4C1C-AECD-7580D009F007}" type="presParOf" srcId="{F47B27D5-45E4-4264-BC4A-2B353FE34325}" destId="{5EBF8624-EFC8-47AE-AB60-6106C01C834B}" srcOrd="3" destOrd="0" presId="urn:microsoft.com/office/officeart/2005/8/layout/hProcess4"/>
    <dgm:cxn modelId="{361D8C12-ECFB-4D08-AD69-2DB69BDE76A2}" type="presParOf" srcId="{F47B27D5-45E4-4264-BC4A-2B353FE34325}" destId="{27353C8C-62A6-42DF-8141-4E444E55135C}" srcOrd="4" destOrd="0" presId="urn:microsoft.com/office/officeart/2005/8/layout/hProcess4"/>
    <dgm:cxn modelId="{47A9A23B-F309-43ED-B918-EC08EC85AC77}" type="presParOf" srcId="{DE902FCA-558C-44D6-9A29-72183C60728C}" destId="{A6A37DD1-629B-4AA3-961E-F116F3EC20A5}" srcOrd="3" destOrd="0" presId="urn:microsoft.com/office/officeart/2005/8/layout/hProcess4"/>
    <dgm:cxn modelId="{59947248-5211-4694-A8CF-C60EB1024F21}" type="presParOf" srcId="{DE902FCA-558C-44D6-9A29-72183C60728C}" destId="{E6C396D6-D2B7-40DF-875F-FB6FA4F876DD}" srcOrd="4" destOrd="0" presId="urn:microsoft.com/office/officeart/2005/8/layout/hProcess4"/>
    <dgm:cxn modelId="{F1661944-AF39-40DC-BDC6-6E8DEBE1EAC9}" type="presParOf" srcId="{E6C396D6-D2B7-40DF-875F-FB6FA4F876DD}" destId="{93BF3A10-67A3-43A1-9F6B-E9F324B25749}" srcOrd="0" destOrd="0" presId="urn:microsoft.com/office/officeart/2005/8/layout/hProcess4"/>
    <dgm:cxn modelId="{723171A5-C8A6-4D7C-AB66-AFBD68568A71}" type="presParOf" srcId="{E6C396D6-D2B7-40DF-875F-FB6FA4F876DD}" destId="{294BF8C9-F245-4758-B214-B957B74B0F05}" srcOrd="1" destOrd="0" presId="urn:microsoft.com/office/officeart/2005/8/layout/hProcess4"/>
    <dgm:cxn modelId="{075AF3AC-4119-4D05-806B-BD311DF59D6C}" type="presParOf" srcId="{E6C396D6-D2B7-40DF-875F-FB6FA4F876DD}" destId="{0F677510-34C6-44D8-B6CE-F181BEC11131}" srcOrd="2" destOrd="0" presId="urn:microsoft.com/office/officeart/2005/8/layout/hProcess4"/>
    <dgm:cxn modelId="{5297A8D0-C614-402A-A073-AE268316F0B8}" type="presParOf" srcId="{E6C396D6-D2B7-40DF-875F-FB6FA4F876DD}" destId="{D1F5FDF5-F4B0-4757-AB43-28D0DDE25196}" srcOrd="3" destOrd="0" presId="urn:microsoft.com/office/officeart/2005/8/layout/hProcess4"/>
    <dgm:cxn modelId="{44B67780-9844-4394-B537-E0929A34DECD}" type="presParOf" srcId="{E6C396D6-D2B7-40DF-875F-FB6FA4F876DD}" destId="{46F0349C-C87C-4B0F-A83E-26B1C0E5EA5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8525659-B974-4711-9635-8BD3237D4E96}"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E122C1C9-7F2C-40F0-A772-5B0BC3726EFA}">
      <dgm:prSet phldrT="[Text]"/>
      <dgm:spPr/>
      <dgm:t>
        <a:bodyPr/>
        <a:lstStyle/>
        <a:p>
          <a:r>
            <a:rPr lang="en-US" dirty="0"/>
            <a:t>MEL activities can exacerbate conflict or contribute </a:t>
          </a:r>
          <a:r>
            <a:rPr lang="en-US"/>
            <a:t>to peacebuilding</a:t>
          </a:r>
          <a:endParaRPr lang="en-US" dirty="0"/>
        </a:p>
      </dgm:t>
    </dgm:pt>
    <dgm:pt modelId="{B8DD1CF7-1DE4-4F4D-85E0-79D35A036728}" type="parTrans" cxnId="{4B2AE7D7-5C06-4AD9-BFD5-23966C2B1656}">
      <dgm:prSet/>
      <dgm:spPr/>
      <dgm:t>
        <a:bodyPr/>
        <a:lstStyle/>
        <a:p>
          <a:endParaRPr lang="en-US"/>
        </a:p>
      </dgm:t>
    </dgm:pt>
    <dgm:pt modelId="{ABBD8852-E543-4155-980C-150BDADAFCEA}" type="sibTrans" cxnId="{4B2AE7D7-5C06-4AD9-BFD5-23966C2B1656}">
      <dgm:prSet/>
      <dgm:spPr/>
      <dgm:t>
        <a:bodyPr/>
        <a:lstStyle/>
        <a:p>
          <a:endParaRPr lang="en-US"/>
        </a:p>
      </dgm:t>
    </dgm:pt>
    <dgm:pt modelId="{E500C91B-E096-4BFE-933A-B76FAFAD3A21}">
      <dgm:prSet phldrT="[Text]"/>
      <dgm:spPr/>
      <dgm:t>
        <a:bodyPr/>
        <a:lstStyle/>
        <a:p>
          <a:pPr>
            <a:buClrTx/>
            <a:buSzTx/>
            <a:buFontTx/>
            <a:buNone/>
          </a:pPr>
          <a:r>
            <a:rPr lang="en-US" b="1" dirty="0"/>
            <a:t>ASK: </a:t>
          </a:r>
          <a:r>
            <a:rPr lang="en-US" dirty="0"/>
            <a:t>What does it take for the </a:t>
          </a:r>
          <a:r>
            <a:rPr lang="en-US" u="none" dirty="0"/>
            <a:t>program’s MEL system to be conflict-sensitive?</a:t>
          </a:r>
          <a:endParaRPr lang="en-US" dirty="0"/>
        </a:p>
      </dgm:t>
    </dgm:pt>
    <dgm:pt modelId="{32AA407A-65BB-426D-883F-F05F46E7DD1B}" type="parTrans" cxnId="{31195C40-8E22-4789-85E0-914B1B740AA0}">
      <dgm:prSet/>
      <dgm:spPr/>
      <dgm:t>
        <a:bodyPr/>
        <a:lstStyle/>
        <a:p>
          <a:endParaRPr lang="en-US"/>
        </a:p>
      </dgm:t>
    </dgm:pt>
    <dgm:pt modelId="{76B351F6-508D-4124-9045-7B2E04B0632D}" type="sibTrans" cxnId="{31195C40-8E22-4789-85E0-914B1B740AA0}">
      <dgm:prSet/>
      <dgm:spPr/>
      <dgm:t>
        <a:bodyPr/>
        <a:lstStyle/>
        <a:p>
          <a:endParaRPr lang="en-US"/>
        </a:p>
      </dgm:t>
    </dgm:pt>
    <dgm:pt modelId="{91948F4B-FED4-4E47-A9EF-1FE2BCC8D272}">
      <dgm:prSet phldrT="[Text]"/>
      <dgm:spPr/>
      <dgm:t>
        <a:bodyPr/>
        <a:lstStyle/>
        <a:p>
          <a:r>
            <a:rPr lang="en-US" dirty="0"/>
            <a:t>Conflict dynamics are always changing and a conflict analysis can’t be a one-time deal. </a:t>
          </a:r>
        </a:p>
      </dgm:t>
    </dgm:pt>
    <dgm:pt modelId="{CCA52BA0-0EE3-4EE4-AF0C-428DA64F5377}" type="parTrans" cxnId="{F4F59E86-CD77-40D6-9C7C-EE46E08322D8}">
      <dgm:prSet/>
      <dgm:spPr/>
      <dgm:t>
        <a:bodyPr/>
        <a:lstStyle/>
        <a:p>
          <a:endParaRPr lang="en-US"/>
        </a:p>
      </dgm:t>
    </dgm:pt>
    <dgm:pt modelId="{ABC068EB-4CF7-4257-8F82-5D663790D63D}" type="sibTrans" cxnId="{F4F59E86-CD77-40D6-9C7C-EE46E08322D8}">
      <dgm:prSet/>
      <dgm:spPr/>
      <dgm:t>
        <a:bodyPr/>
        <a:lstStyle/>
        <a:p>
          <a:endParaRPr lang="en-US"/>
        </a:p>
      </dgm:t>
    </dgm:pt>
    <dgm:pt modelId="{01DFC8C5-43BF-4B41-84B7-44F6DA9AC29F}">
      <dgm:prSet phldrT="[Text]"/>
      <dgm:spPr/>
      <dgm:t>
        <a:bodyPr/>
        <a:lstStyle/>
        <a:p>
          <a:pPr>
            <a:buClrTx/>
            <a:buSzTx/>
            <a:buFontTx/>
            <a:buNone/>
          </a:pPr>
          <a:r>
            <a:rPr lang="en-US" b="1" dirty="0"/>
            <a:t>ASK: </a:t>
          </a:r>
          <a:r>
            <a:rPr lang="en-US" dirty="0"/>
            <a:t>How does the MEL system assess changing contextual conditions and work with program management to adapt?</a:t>
          </a:r>
        </a:p>
      </dgm:t>
    </dgm:pt>
    <dgm:pt modelId="{18106AA9-0B46-45F6-A944-C6BD8D8D8639}" type="parTrans" cxnId="{F2CA925A-825C-497F-9E99-92590C8C6864}">
      <dgm:prSet/>
      <dgm:spPr/>
      <dgm:t>
        <a:bodyPr/>
        <a:lstStyle/>
        <a:p>
          <a:endParaRPr lang="en-US"/>
        </a:p>
      </dgm:t>
    </dgm:pt>
    <dgm:pt modelId="{5868CD16-DB1E-4616-BB64-72FCEC2E14C4}" type="sibTrans" cxnId="{F2CA925A-825C-497F-9E99-92590C8C6864}">
      <dgm:prSet/>
      <dgm:spPr/>
      <dgm:t>
        <a:bodyPr/>
        <a:lstStyle/>
        <a:p>
          <a:endParaRPr lang="en-US"/>
        </a:p>
      </dgm:t>
    </dgm:pt>
    <dgm:pt modelId="{ADA72C4A-026D-4456-A28F-2BF73F2BC231}">
      <dgm:prSet phldrT="[Text]"/>
      <dgm:spPr/>
      <dgm:t>
        <a:bodyPr/>
        <a:lstStyle/>
        <a:p>
          <a:r>
            <a:rPr lang="en-US" dirty="0"/>
            <a:t>Programs need to be reviewed and evaluated periodically, and adjustments </a:t>
          </a:r>
          <a:r>
            <a:rPr lang="en-US"/>
            <a:t>made.</a:t>
          </a:r>
          <a:endParaRPr lang="en-US" dirty="0"/>
        </a:p>
      </dgm:t>
    </dgm:pt>
    <dgm:pt modelId="{AF6FF2DC-85A6-474D-B604-C68D4B977804}" type="parTrans" cxnId="{852E782D-B85E-4F6D-9399-C67B41AFAC7F}">
      <dgm:prSet/>
      <dgm:spPr/>
      <dgm:t>
        <a:bodyPr/>
        <a:lstStyle/>
        <a:p>
          <a:endParaRPr lang="en-US"/>
        </a:p>
      </dgm:t>
    </dgm:pt>
    <dgm:pt modelId="{0DD91112-C23F-422B-958A-34269F14D668}" type="sibTrans" cxnId="{852E782D-B85E-4F6D-9399-C67B41AFAC7F}">
      <dgm:prSet/>
      <dgm:spPr/>
      <dgm:t>
        <a:bodyPr/>
        <a:lstStyle/>
        <a:p>
          <a:endParaRPr lang="en-US"/>
        </a:p>
      </dgm:t>
    </dgm:pt>
    <dgm:pt modelId="{D98E021E-BD94-4BE3-A276-0EEB889DD307}">
      <dgm:prSet phldrT="[Text]"/>
      <dgm:spPr/>
      <dgm:t>
        <a:bodyPr/>
        <a:lstStyle/>
        <a:p>
          <a:pPr>
            <a:buClrTx/>
            <a:buSzTx/>
            <a:buFontTx/>
            <a:buNone/>
          </a:pPr>
          <a:r>
            <a:rPr lang="en-US" b="1" dirty="0"/>
            <a:t>ASK: </a:t>
          </a:r>
          <a:r>
            <a:rPr lang="en-US" dirty="0"/>
            <a:t>How conflict sensitive is the program? What actions can be taken to improve conflict-sensitivity?</a:t>
          </a:r>
        </a:p>
      </dgm:t>
    </dgm:pt>
    <dgm:pt modelId="{DED3A449-A0C2-4712-9D06-92DFA3A2D8FC}" type="parTrans" cxnId="{610D78EA-1B9B-491C-B7C6-1370DA8A7944}">
      <dgm:prSet/>
      <dgm:spPr/>
      <dgm:t>
        <a:bodyPr/>
        <a:lstStyle/>
        <a:p>
          <a:endParaRPr lang="en-US"/>
        </a:p>
      </dgm:t>
    </dgm:pt>
    <dgm:pt modelId="{C7EC4AEC-B89B-4778-8387-A5DB274A7EE7}" type="sibTrans" cxnId="{610D78EA-1B9B-491C-B7C6-1370DA8A7944}">
      <dgm:prSet/>
      <dgm:spPr/>
      <dgm:t>
        <a:bodyPr/>
        <a:lstStyle/>
        <a:p>
          <a:endParaRPr lang="en-US"/>
        </a:p>
      </dgm:t>
    </dgm:pt>
    <dgm:pt modelId="{D56CC907-63DB-4AB6-B279-0E798E712552}">
      <dgm:prSet phldrT="[Text]"/>
      <dgm:spPr/>
      <dgm:t>
        <a:bodyPr/>
        <a:lstStyle/>
        <a:p>
          <a:pPr>
            <a:buClrTx/>
            <a:buSzTx/>
            <a:buFontTx/>
            <a:buNone/>
          </a:pPr>
          <a:r>
            <a:rPr lang="en-US" b="1" u="none" dirty="0"/>
            <a:t>SOLUTION: </a:t>
          </a:r>
          <a:r>
            <a:rPr lang="en-US" u="none" dirty="0"/>
            <a:t>Move beyond output indicators; design the M&amp;E system in response to the findings from the conflict analysis/RERA</a:t>
          </a:r>
          <a:endParaRPr lang="en-US" dirty="0"/>
        </a:p>
      </dgm:t>
    </dgm:pt>
    <dgm:pt modelId="{3A5BDF79-8FE4-40C8-92B5-196C49012680}" type="parTrans" cxnId="{9B801393-D1E1-44B1-9A9A-ADB0B49BA560}">
      <dgm:prSet/>
      <dgm:spPr/>
      <dgm:t>
        <a:bodyPr/>
        <a:lstStyle/>
        <a:p>
          <a:endParaRPr lang="en-US"/>
        </a:p>
      </dgm:t>
    </dgm:pt>
    <dgm:pt modelId="{2740D961-2597-4A01-B600-2FD4E72A5D3C}" type="sibTrans" cxnId="{9B801393-D1E1-44B1-9A9A-ADB0B49BA560}">
      <dgm:prSet/>
      <dgm:spPr/>
      <dgm:t>
        <a:bodyPr/>
        <a:lstStyle/>
        <a:p>
          <a:endParaRPr lang="en-US"/>
        </a:p>
      </dgm:t>
    </dgm:pt>
    <dgm:pt modelId="{216E3D11-2C45-463F-B872-83345B44A461}">
      <dgm:prSet phldrT="[Text]"/>
      <dgm:spPr/>
      <dgm:t>
        <a:bodyPr/>
        <a:lstStyle/>
        <a:p>
          <a:pPr>
            <a:buClrTx/>
            <a:buSzTx/>
            <a:buFontTx/>
            <a:buNone/>
          </a:pPr>
          <a:r>
            <a:rPr lang="en-US" b="1" dirty="0"/>
            <a:t>SOLUTION: </a:t>
          </a:r>
          <a:r>
            <a:rPr lang="en-US" dirty="0"/>
            <a:t>RERA followed by Rolling Assessments of the changing conditions; adaptive management</a:t>
          </a:r>
        </a:p>
      </dgm:t>
    </dgm:pt>
    <dgm:pt modelId="{0F2CF84F-DD21-47D6-AC06-09B72CEB5B68}" type="parTrans" cxnId="{7F090EAF-E019-4319-96CA-1A04ED7B7158}">
      <dgm:prSet/>
      <dgm:spPr/>
      <dgm:t>
        <a:bodyPr/>
        <a:lstStyle/>
        <a:p>
          <a:endParaRPr lang="en-US"/>
        </a:p>
      </dgm:t>
    </dgm:pt>
    <dgm:pt modelId="{A10BF54C-96FB-43BC-A469-FE7117F5DEBF}" type="sibTrans" cxnId="{7F090EAF-E019-4319-96CA-1A04ED7B7158}">
      <dgm:prSet/>
      <dgm:spPr/>
      <dgm:t>
        <a:bodyPr/>
        <a:lstStyle/>
        <a:p>
          <a:endParaRPr lang="en-US"/>
        </a:p>
      </dgm:t>
    </dgm:pt>
    <dgm:pt modelId="{C9038A0F-B212-4F82-92BE-1F39489D92EE}">
      <dgm:prSet phldrT="[Text]"/>
      <dgm:spPr/>
      <dgm:t>
        <a:bodyPr/>
        <a:lstStyle/>
        <a:p>
          <a:pPr>
            <a:buClrTx/>
            <a:buSzTx/>
            <a:buFontTx/>
            <a:buNone/>
          </a:pPr>
          <a:r>
            <a:rPr lang="en-US" b="1" dirty="0"/>
            <a:t>SOLUTION: </a:t>
          </a:r>
          <a:r>
            <a:rPr lang="en-US" dirty="0"/>
            <a:t>Use the INEE Reflection Tool, USAID conflict sensitivity checklist</a:t>
          </a:r>
        </a:p>
      </dgm:t>
    </dgm:pt>
    <dgm:pt modelId="{3A4D765C-E1E0-4F2C-A6B3-01A5EF03A800}" type="parTrans" cxnId="{C01F8521-1B77-47E6-B03E-4243112426D6}">
      <dgm:prSet/>
      <dgm:spPr/>
      <dgm:t>
        <a:bodyPr/>
        <a:lstStyle/>
        <a:p>
          <a:endParaRPr lang="en-US"/>
        </a:p>
      </dgm:t>
    </dgm:pt>
    <dgm:pt modelId="{0C9F05D1-EBD0-4E35-96E4-EBF5B5F6E19A}" type="sibTrans" cxnId="{C01F8521-1B77-47E6-B03E-4243112426D6}">
      <dgm:prSet/>
      <dgm:spPr/>
      <dgm:t>
        <a:bodyPr/>
        <a:lstStyle/>
        <a:p>
          <a:endParaRPr lang="en-US"/>
        </a:p>
      </dgm:t>
    </dgm:pt>
    <dgm:pt modelId="{4FEE0B6A-0A2C-4A86-9239-6979A3CFD33A}" type="pres">
      <dgm:prSet presAssocID="{18525659-B974-4711-9635-8BD3237D4E96}" presName="Name0" presStyleCnt="0">
        <dgm:presLayoutVars>
          <dgm:dir/>
          <dgm:animLvl val="lvl"/>
          <dgm:resizeHandles val="exact"/>
        </dgm:presLayoutVars>
      </dgm:prSet>
      <dgm:spPr/>
    </dgm:pt>
    <dgm:pt modelId="{DCD8D31E-2765-4F10-9080-D20672423453}" type="pres">
      <dgm:prSet presAssocID="{18525659-B974-4711-9635-8BD3237D4E96}" presName="tSp" presStyleCnt="0"/>
      <dgm:spPr/>
    </dgm:pt>
    <dgm:pt modelId="{A7EF3469-8D2D-45DB-8D04-4A123AD1BCF3}" type="pres">
      <dgm:prSet presAssocID="{18525659-B974-4711-9635-8BD3237D4E96}" presName="bSp" presStyleCnt="0"/>
      <dgm:spPr/>
    </dgm:pt>
    <dgm:pt modelId="{DE902FCA-558C-44D6-9A29-72183C60728C}" type="pres">
      <dgm:prSet presAssocID="{18525659-B974-4711-9635-8BD3237D4E96}" presName="process" presStyleCnt="0"/>
      <dgm:spPr/>
    </dgm:pt>
    <dgm:pt modelId="{1BC63C87-1254-4167-BB40-FB1A32B00527}" type="pres">
      <dgm:prSet presAssocID="{E122C1C9-7F2C-40F0-A772-5B0BC3726EFA}" presName="composite1" presStyleCnt="0"/>
      <dgm:spPr/>
    </dgm:pt>
    <dgm:pt modelId="{A8DEFD1D-3358-4E50-A722-7DA77A049615}" type="pres">
      <dgm:prSet presAssocID="{E122C1C9-7F2C-40F0-A772-5B0BC3726EFA}" presName="dummyNode1" presStyleLbl="node1" presStyleIdx="0" presStyleCnt="3"/>
      <dgm:spPr/>
    </dgm:pt>
    <dgm:pt modelId="{D7008340-6564-444E-8371-93694B5C5D9F}" type="pres">
      <dgm:prSet presAssocID="{E122C1C9-7F2C-40F0-A772-5B0BC3726EFA}" presName="childNode1" presStyleLbl="bgAcc1" presStyleIdx="0" presStyleCnt="3">
        <dgm:presLayoutVars>
          <dgm:bulletEnabled val="1"/>
        </dgm:presLayoutVars>
      </dgm:prSet>
      <dgm:spPr/>
    </dgm:pt>
    <dgm:pt modelId="{4FCEE62D-0F09-4AFE-AC81-793E6E89506C}" type="pres">
      <dgm:prSet presAssocID="{E122C1C9-7F2C-40F0-A772-5B0BC3726EFA}" presName="childNode1tx" presStyleLbl="bgAcc1" presStyleIdx="0" presStyleCnt="3">
        <dgm:presLayoutVars>
          <dgm:bulletEnabled val="1"/>
        </dgm:presLayoutVars>
      </dgm:prSet>
      <dgm:spPr/>
    </dgm:pt>
    <dgm:pt modelId="{EC8AA4CC-F4FB-46D3-AD75-2C729262B679}" type="pres">
      <dgm:prSet presAssocID="{E122C1C9-7F2C-40F0-A772-5B0BC3726EFA}" presName="parentNode1" presStyleLbl="node1" presStyleIdx="0" presStyleCnt="3">
        <dgm:presLayoutVars>
          <dgm:chMax val="1"/>
          <dgm:bulletEnabled val="1"/>
        </dgm:presLayoutVars>
      </dgm:prSet>
      <dgm:spPr/>
    </dgm:pt>
    <dgm:pt modelId="{C39FF44C-0916-485D-9DF9-9D1E9FDE8058}" type="pres">
      <dgm:prSet presAssocID="{E122C1C9-7F2C-40F0-A772-5B0BC3726EFA}" presName="connSite1" presStyleCnt="0"/>
      <dgm:spPr/>
    </dgm:pt>
    <dgm:pt modelId="{F08103C9-CACB-42A2-AF1D-5CC6F21190C4}" type="pres">
      <dgm:prSet presAssocID="{ABBD8852-E543-4155-980C-150BDADAFCEA}" presName="Name9" presStyleLbl="sibTrans2D1" presStyleIdx="0" presStyleCnt="2"/>
      <dgm:spPr/>
    </dgm:pt>
    <dgm:pt modelId="{F47B27D5-45E4-4264-BC4A-2B353FE34325}" type="pres">
      <dgm:prSet presAssocID="{91948F4B-FED4-4E47-A9EF-1FE2BCC8D272}" presName="composite2" presStyleCnt="0"/>
      <dgm:spPr/>
    </dgm:pt>
    <dgm:pt modelId="{8AB99D49-5E21-49A9-95E6-4941A6E48FB8}" type="pres">
      <dgm:prSet presAssocID="{91948F4B-FED4-4E47-A9EF-1FE2BCC8D272}" presName="dummyNode2" presStyleLbl="node1" presStyleIdx="0" presStyleCnt="3"/>
      <dgm:spPr/>
    </dgm:pt>
    <dgm:pt modelId="{A348CE5E-D9B4-495C-9F4B-BB7BDDE1D332}" type="pres">
      <dgm:prSet presAssocID="{91948F4B-FED4-4E47-A9EF-1FE2BCC8D272}" presName="childNode2" presStyleLbl="bgAcc1" presStyleIdx="1" presStyleCnt="3">
        <dgm:presLayoutVars>
          <dgm:bulletEnabled val="1"/>
        </dgm:presLayoutVars>
      </dgm:prSet>
      <dgm:spPr/>
    </dgm:pt>
    <dgm:pt modelId="{1E8E1D9A-6723-4313-B7F8-DAB9366480F1}" type="pres">
      <dgm:prSet presAssocID="{91948F4B-FED4-4E47-A9EF-1FE2BCC8D272}" presName="childNode2tx" presStyleLbl="bgAcc1" presStyleIdx="1" presStyleCnt="3">
        <dgm:presLayoutVars>
          <dgm:bulletEnabled val="1"/>
        </dgm:presLayoutVars>
      </dgm:prSet>
      <dgm:spPr/>
    </dgm:pt>
    <dgm:pt modelId="{5EBF8624-EFC8-47AE-AB60-6106C01C834B}" type="pres">
      <dgm:prSet presAssocID="{91948F4B-FED4-4E47-A9EF-1FE2BCC8D272}" presName="parentNode2" presStyleLbl="node1" presStyleIdx="1" presStyleCnt="3">
        <dgm:presLayoutVars>
          <dgm:chMax val="0"/>
          <dgm:bulletEnabled val="1"/>
        </dgm:presLayoutVars>
      </dgm:prSet>
      <dgm:spPr/>
    </dgm:pt>
    <dgm:pt modelId="{27353C8C-62A6-42DF-8141-4E444E55135C}" type="pres">
      <dgm:prSet presAssocID="{91948F4B-FED4-4E47-A9EF-1FE2BCC8D272}" presName="connSite2" presStyleCnt="0"/>
      <dgm:spPr/>
    </dgm:pt>
    <dgm:pt modelId="{A6A37DD1-629B-4AA3-961E-F116F3EC20A5}" type="pres">
      <dgm:prSet presAssocID="{ABC068EB-4CF7-4257-8F82-5D663790D63D}" presName="Name18" presStyleLbl="sibTrans2D1" presStyleIdx="1" presStyleCnt="2"/>
      <dgm:spPr/>
    </dgm:pt>
    <dgm:pt modelId="{E6C396D6-D2B7-40DF-875F-FB6FA4F876DD}" type="pres">
      <dgm:prSet presAssocID="{ADA72C4A-026D-4456-A28F-2BF73F2BC231}" presName="composite1" presStyleCnt="0"/>
      <dgm:spPr/>
    </dgm:pt>
    <dgm:pt modelId="{93BF3A10-67A3-43A1-9F6B-E9F324B25749}" type="pres">
      <dgm:prSet presAssocID="{ADA72C4A-026D-4456-A28F-2BF73F2BC231}" presName="dummyNode1" presStyleLbl="node1" presStyleIdx="1" presStyleCnt="3"/>
      <dgm:spPr/>
    </dgm:pt>
    <dgm:pt modelId="{294BF8C9-F245-4758-B214-B957B74B0F05}" type="pres">
      <dgm:prSet presAssocID="{ADA72C4A-026D-4456-A28F-2BF73F2BC231}" presName="childNode1" presStyleLbl="bgAcc1" presStyleIdx="2" presStyleCnt="3">
        <dgm:presLayoutVars>
          <dgm:bulletEnabled val="1"/>
        </dgm:presLayoutVars>
      </dgm:prSet>
      <dgm:spPr/>
    </dgm:pt>
    <dgm:pt modelId="{0F677510-34C6-44D8-B6CE-F181BEC11131}" type="pres">
      <dgm:prSet presAssocID="{ADA72C4A-026D-4456-A28F-2BF73F2BC231}" presName="childNode1tx" presStyleLbl="bgAcc1" presStyleIdx="2" presStyleCnt="3">
        <dgm:presLayoutVars>
          <dgm:bulletEnabled val="1"/>
        </dgm:presLayoutVars>
      </dgm:prSet>
      <dgm:spPr/>
    </dgm:pt>
    <dgm:pt modelId="{D1F5FDF5-F4B0-4757-AB43-28D0DDE25196}" type="pres">
      <dgm:prSet presAssocID="{ADA72C4A-026D-4456-A28F-2BF73F2BC231}" presName="parentNode1" presStyleLbl="node1" presStyleIdx="2" presStyleCnt="3">
        <dgm:presLayoutVars>
          <dgm:chMax val="1"/>
          <dgm:bulletEnabled val="1"/>
        </dgm:presLayoutVars>
      </dgm:prSet>
      <dgm:spPr/>
    </dgm:pt>
    <dgm:pt modelId="{46F0349C-C87C-4B0F-A83E-26B1C0E5EA59}" type="pres">
      <dgm:prSet presAssocID="{ADA72C4A-026D-4456-A28F-2BF73F2BC231}" presName="connSite1" presStyleCnt="0"/>
      <dgm:spPr/>
    </dgm:pt>
  </dgm:ptLst>
  <dgm:cxnLst>
    <dgm:cxn modelId="{35F2B707-A9C9-469D-9359-F9072B3D328D}" type="presOf" srcId="{D98E021E-BD94-4BE3-A276-0EEB889DD307}" destId="{0F677510-34C6-44D8-B6CE-F181BEC11131}" srcOrd="1" destOrd="0" presId="urn:microsoft.com/office/officeart/2005/8/layout/hProcess4"/>
    <dgm:cxn modelId="{EE0B030B-0452-476E-8F6F-F04798C1A729}" type="presOf" srcId="{C9038A0F-B212-4F82-92BE-1F39489D92EE}" destId="{0F677510-34C6-44D8-B6CE-F181BEC11131}" srcOrd="1" destOrd="1" presId="urn:microsoft.com/office/officeart/2005/8/layout/hProcess4"/>
    <dgm:cxn modelId="{7FD95E0C-AD91-4744-AAF2-45676B423621}" type="presOf" srcId="{E500C91B-E096-4BFE-933A-B76FAFAD3A21}" destId="{D7008340-6564-444E-8371-93694B5C5D9F}" srcOrd="0" destOrd="0" presId="urn:microsoft.com/office/officeart/2005/8/layout/hProcess4"/>
    <dgm:cxn modelId="{8DA10F0D-EE63-4C4C-AE30-C924D25C6F57}" type="presOf" srcId="{ABBD8852-E543-4155-980C-150BDADAFCEA}" destId="{F08103C9-CACB-42A2-AF1D-5CC6F21190C4}" srcOrd="0" destOrd="0" presId="urn:microsoft.com/office/officeart/2005/8/layout/hProcess4"/>
    <dgm:cxn modelId="{C01F8521-1B77-47E6-B03E-4243112426D6}" srcId="{ADA72C4A-026D-4456-A28F-2BF73F2BC231}" destId="{C9038A0F-B212-4F82-92BE-1F39489D92EE}" srcOrd="1" destOrd="0" parTransId="{3A4D765C-E1E0-4F2C-A6B3-01A5EF03A800}" sibTransId="{0C9F05D1-EBD0-4E35-96E4-EBF5B5F6E19A}"/>
    <dgm:cxn modelId="{D7D3A722-EBDC-4944-9345-DCDED077AD82}" type="presOf" srcId="{D56CC907-63DB-4AB6-B279-0E798E712552}" destId="{D7008340-6564-444E-8371-93694B5C5D9F}" srcOrd="0" destOrd="1" presId="urn:microsoft.com/office/officeart/2005/8/layout/hProcess4"/>
    <dgm:cxn modelId="{852E782D-B85E-4F6D-9399-C67B41AFAC7F}" srcId="{18525659-B974-4711-9635-8BD3237D4E96}" destId="{ADA72C4A-026D-4456-A28F-2BF73F2BC231}" srcOrd="2" destOrd="0" parTransId="{AF6FF2DC-85A6-474D-B604-C68D4B977804}" sibTransId="{0DD91112-C23F-422B-958A-34269F14D668}"/>
    <dgm:cxn modelId="{A5CF7B37-01A9-4262-A95C-1A5983EFB8FC}" type="presOf" srcId="{01DFC8C5-43BF-4B41-84B7-44F6DA9AC29F}" destId="{1E8E1D9A-6723-4313-B7F8-DAB9366480F1}" srcOrd="1" destOrd="0" presId="urn:microsoft.com/office/officeart/2005/8/layout/hProcess4"/>
    <dgm:cxn modelId="{31195C40-8E22-4789-85E0-914B1B740AA0}" srcId="{E122C1C9-7F2C-40F0-A772-5B0BC3726EFA}" destId="{E500C91B-E096-4BFE-933A-B76FAFAD3A21}" srcOrd="0" destOrd="0" parTransId="{32AA407A-65BB-426D-883F-F05F46E7DD1B}" sibTransId="{76B351F6-508D-4124-9045-7B2E04B0632D}"/>
    <dgm:cxn modelId="{012C575B-6420-4517-9158-65632435A395}" type="presOf" srcId="{01DFC8C5-43BF-4B41-84B7-44F6DA9AC29F}" destId="{A348CE5E-D9B4-495C-9F4B-BB7BDDE1D332}" srcOrd="0" destOrd="0" presId="urn:microsoft.com/office/officeart/2005/8/layout/hProcess4"/>
    <dgm:cxn modelId="{2951845C-6A03-4692-8035-B6B2A3371131}" type="presOf" srcId="{216E3D11-2C45-463F-B872-83345B44A461}" destId="{A348CE5E-D9B4-495C-9F4B-BB7BDDE1D332}" srcOrd="0" destOrd="1" presId="urn:microsoft.com/office/officeart/2005/8/layout/hProcess4"/>
    <dgm:cxn modelId="{3FF78D52-1858-468E-A682-7D44D97983A9}" type="presOf" srcId="{D56CC907-63DB-4AB6-B279-0E798E712552}" destId="{4FCEE62D-0F09-4AFE-AC81-793E6E89506C}" srcOrd="1" destOrd="1" presId="urn:microsoft.com/office/officeart/2005/8/layout/hProcess4"/>
    <dgm:cxn modelId="{82FC6C7A-E511-4560-A855-691265B904A7}" type="presOf" srcId="{216E3D11-2C45-463F-B872-83345B44A461}" destId="{1E8E1D9A-6723-4313-B7F8-DAB9366480F1}" srcOrd="1" destOrd="1" presId="urn:microsoft.com/office/officeart/2005/8/layout/hProcess4"/>
    <dgm:cxn modelId="{F2CA925A-825C-497F-9E99-92590C8C6864}" srcId="{91948F4B-FED4-4E47-A9EF-1FE2BCC8D272}" destId="{01DFC8C5-43BF-4B41-84B7-44F6DA9AC29F}" srcOrd="0" destOrd="0" parTransId="{18106AA9-0B46-45F6-A944-C6BD8D8D8639}" sibTransId="{5868CD16-DB1E-4616-BB64-72FCEC2E14C4}"/>
    <dgm:cxn modelId="{F4F59E86-CD77-40D6-9C7C-EE46E08322D8}" srcId="{18525659-B974-4711-9635-8BD3237D4E96}" destId="{91948F4B-FED4-4E47-A9EF-1FE2BCC8D272}" srcOrd="1" destOrd="0" parTransId="{CCA52BA0-0EE3-4EE4-AF0C-428DA64F5377}" sibTransId="{ABC068EB-4CF7-4257-8F82-5D663790D63D}"/>
    <dgm:cxn modelId="{B05F1689-DB07-4995-A1ED-46B8DED474A7}" type="presOf" srcId="{E500C91B-E096-4BFE-933A-B76FAFAD3A21}" destId="{4FCEE62D-0F09-4AFE-AC81-793E6E89506C}" srcOrd="1" destOrd="0" presId="urn:microsoft.com/office/officeart/2005/8/layout/hProcess4"/>
    <dgm:cxn modelId="{BEF83389-424B-49BD-871C-E00E14433F4E}" type="presOf" srcId="{ADA72C4A-026D-4456-A28F-2BF73F2BC231}" destId="{D1F5FDF5-F4B0-4757-AB43-28D0DDE25196}" srcOrd="0" destOrd="0" presId="urn:microsoft.com/office/officeart/2005/8/layout/hProcess4"/>
    <dgm:cxn modelId="{9B801393-D1E1-44B1-9A9A-ADB0B49BA560}" srcId="{E122C1C9-7F2C-40F0-A772-5B0BC3726EFA}" destId="{D56CC907-63DB-4AB6-B279-0E798E712552}" srcOrd="1" destOrd="0" parTransId="{3A5BDF79-8FE4-40C8-92B5-196C49012680}" sibTransId="{2740D961-2597-4A01-B600-2FD4E72A5D3C}"/>
    <dgm:cxn modelId="{2C5090A1-9D5E-4613-8294-3C055DDB8E7C}" type="presOf" srcId="{ABC068EB-4CF7-4257-8F82-5D663790D63D}" destId="{A6A37DD1-629B-4AA3-961E-F116F3EC20A5}" srcOrd="0" destOrd="0" presId="urn:microsoft.com/office/officeart/2005/8/layout/hProcess4"/>
    <dgm:cxn modelId="{7F090EAF-E019-4319-96CA-1A04ED7B7158}" srcId="{91948F4B-FED4-4E47-A9EF-1FE2BCC8D272}" destId="{216E3D11-2C45-463F-B872-83345B44A461}" srcOrd="1" destOrd="0" parTransId="{0F2CF84F-DD21-47D6-AC06-09B72CEB5B68}" sibTransId="{A10BF54C-96FB-43BC-A469-FE7117F5DEBF}"/>
    <dgm:cxn modelId="{4B2AE7D7-5C06-4AD9-BFD5-23966C2B1656}" srcId="{18525659-B974-4711-9635-8BD3237D4E96}" destId="{E122C1C9-7F2C-40F0-A772-5B0BC3726EFA}" srcOrd="0" destOrd="0" parTransId="{B8DD1CF7-1DE4-4F4D-85E0-79D35A036728}" sibTransId="{ABBD8852-E543-4155-980C-150BDADAFCEA}"/>
    <dgm:cxn modelId="{636818D8-A8EB-4436-893A-9733119D1966}" type="presOf" srcId="{D98E021E-BD94-4BE3-A276-0EEB889DD307}" destId="{294BF8C9-F245-4758-B214-B957B74B0F05}" srcOrd="0" destOrd="0" presId="urn:microsoft.com/office/officeart/2005/8/layout/hProcess4"/>
    <dgm:cxn modelId="{537CE1E3-F40E-4995-A7D2-AEA4BE70C35F}" type="presOf" srcId="{18525659-B974-4711-9635-8BD3237D4E96}" destId="{4FEE0B6A-0A2C-4A86-9239-6979A3CFD33A}" srcOrd="0" destOrd="0" presId="urn:microsoft.com/office/officeart/2005/8/layout/hProcess4"/>
    <dgm:cxn modelId="{610D78EA-1B9B-491C-B7C6-1370DA8A7944}" srcId="{ADA72C4A-026D-4456-A28F-2BF73F2BC231}" destId="{D98E021E-BD94-4BE3-A276-0EEB889DD307}" srcOrd="0" destOrd="0" parTransId="{DED3A449-A0C2-4712-9D06-92DFA3A2D8FC}" sibTransId="{C7EC4AEC-B89B-4778-8387-A5DB274A7EE7}"/>
    <dgm:cxn modelId="{0B5BB2EA-2481-43E9-8337-F54F7B38AA24}" type="presOf" srcId="{91948F4B-FED4-4E47-A9EF-1FE2BCC8D272}" destId="{5EBF8624-EFC8-47AE-AB60-6106C01C834B}" srcOrd="0" destOrd="0" presId="urn:microsoft.com/office/officeart/2005/8/layout/hProcess4"/>
    <dgm:cxn modelId="{85EEBDF1-1206-4628-A690-AE792C9E93C2}" type="presOf" srcId="{C9038A0F-B212-4F82-92BE-1F39489D92EE}" destId="{294BF8C9-F245-4758-B214-B957B74B0F05}" srcOrd="0" destOrd="1" presId="urn:microsoft.com/office/officeart/2005/8/layout/hProcess4"/>
    <dgm:cxn modelId="{69A27DF9-5A22-4D6C-A2DD-24E406CC0C14}" type="presOf" srcId="{E122C1C9-7F2C-40F0-A772-5B0BC3726EFA}" destId="{EC8AA4CC-F4FB-46D3-AD75-2C729262B679}" srcOrd="0" destOrd="0" presId="urn:microsoft.com/office/officeart/2005/8/layout/hProcess4"/>
    <dgm:cxn modelId="{303ECE8C-E985-4543-B030-9903510F6A4A}" type="presParOf" srcId="{4FEE0B6A-0A2C-4A86-9239-6979A3CFD33A}" destId="{DCD8D31E-2765-4F10-9080-D20672423453}" srcOrd="0" destOrd="0" presId="urn:microsoft.com/office/officeart/2005/8/layout/hProcess4"/>
    <dgm:cxn modelId="{C76950A2-3330-48BA-B704-935164D6BF44}" type="presParOf" srcId="{4FEE0B6A-0A2C-4A86-9239-6979A3CFD33A}" destId="{A7EF3469-8D2D-45DB-8D04-4A123AD1BCF3}" srcOrd="1" destOrd="0" presId="urn:microsoft.com/office/officeart/2005/8/layout/hProcess4"/>
    <dgm:cxn modelId="{B8F80BC7-07D8-49B4-B50A-96A057221662}" type="presParOf" srcId="{4FEE0B6A-0A2C-4A86-9239-6979A3CFD33A}" destId="{DE902FCA-558C-44D6-9A29-72183C60728C}" srcOrd="2" destOrd="0" presId="urn:microsoft.com/office/officeart/2005/8/layout/hProcess4"/>
    <dgm:cxn modelId="{8A8D418D-4F82-41C9-BD11-C2516405D8EF}" type="presParOf" srcId="{DE902FCA-558C-44D6-9A29-72183C60728C}" destId="{1BC63C87-1254-4167-BB40-FB1A32B00527}" srcOrd="0" destOrd="0" presId="urn:microsoft.com/office/officeart/2005/8/layout/hProcess4"/>
    <dgm:cxn modelId="{08ACB503-59A4-4DDD-A24A-C9BA5D2BBCFB}" type="presParOf" srcId="{1BC63C87-1254-4167-BB40-FB1A32B00527}" destId="{A8DEFD1D-3358-4E50-A722-7DA77A049615}" srcOrd="0" destOrd="0" presId="urn:microsoft.com/office/officeart/2005/8/layout/hProcess4"/>
    <dgm:cxn modelId="{07A6A1DF-8B0E-45A1-8B2B-18641A4279B9}" type="presParOf" srcId="{1BC63C87-1254-4167-BB40-FB1A32B00527}" destId="{D7008340-6564-444E-8371-93694B5C5D9F}" srcOrd="1" destOrd="0" presId="urn:microsoft.com/office/officeart/2005/8/layout/hProcess4"/>
    <dgm:cxn modelId="{F087CD04-0F3B-43F0-BF58-D6880429853C}" type="presParOf" srcId="{1BC63C87-1254-4167-BB40-FB1A32B00527}" destId="{4FCEE62D-0F09-4AFE-AC81-793E6E89506C}" srcOrd="2" destOrd="0" presId="urn:microsoft.com/office/officeart/2005/8/layout/hProcess4"/>
    <dgm:cxn modelId="{B92313A5-1116-43BB-BA47-CA9D6E956611}" type="presParOf" srcId="{1BC63C87-1254-4167-BB40-FB1A32B00527}" destId="{EC8AA4CC-F4FB-46D3-AD75-2C729262B679}" srcOrd="3" destOrd="0" presId="urn:microsoft.com/office/officeart/2005/8/layout/hProcess4"/>
    <dgm:cxn modelId="{B07B6D9D-6AC3-42E2-8AEC-62FE7DC30948}" type="presParOf" srcId="{1BC63C87-1254-4167-BB40-FB1A32B00527}" destId="{C39FF44C-0916-485D-9DF9-9D1E9FDE8058}" srcOrd="4" destOrd="0" presId="urn:microsoft.com/office/officeart/2005/8/layout/hProcess4"/>
    <dgm:cxn modelId="{7BA87F3C-40D2-4D1A-A33C-8213992B3C3D}" type="presParOf" srcId="{DE902FCA-558C-44D6-9A29-72183C60728C}" destId="{F08103C9-CACB-42A2-AF1D-5CC6F21190C4}" srcOrd="1" destOrd="0" presId="urn:microsoft.com/office/officeart/2005/8/layout/hProcess4"/>
    <dgm:cxn modelId="{53D55512-F60C-4FE5-A27E-71E0BB035AB9}" type="presParOf" srcId="{DE902FCA-558C-44D6-9A29-72183C60728C}" destId="{F47B27D5-45E4-4264-BC4A-2B353FE34325}" srcOrd="2" destOrd="0" presId="urn:microsoft.com/office/officeart/2005/8/layout/hProcess4"/>
    <dgm:cxn modelId="{329D8507-BAC2-428D-BE21-BE2103BBE829}" type="presParOf" srcId="{F47B27D5-45E4-4264-BC4A-2B353FE34325}" destId="{8AB99D49-5E21-49A9-95E6-4941A6E48FB8}" srcOrd="0" destOrd="0" presId="urn:microsoft.com/office/officeart/2005/8/layout/hProcess4"/>
    <dgm:cxn modelId="{01BB70BF-1430-4655-9BDC-F2C5B329B5F8}" type="presParOf" srcId="{F47B27D5-45E4-4264-BC4A-2B353FE34325}" destId="{A348CE5E-D9B4-495C-9F4B-BB7BDDE1D332}" srcOrd="1" destOrd="0" presId="urn:microsoft.com/office/officeart/2005/8/layout/hProcess4"/>
    <dgm:cxn modelId="{2344CA87-FBF3-4AB9-BA42-9C34AF1E4480}" type="presParOf" srcId="{F47B27D5-45E4-4264-BC4A-2B353FE34325}" destId="{1E8E1D9A-6723-4313-B7F8-DAB9366480F1}" srcOrd="2" destOrd="0" presId="urn:microsoft.com/office/officeart/2005/8/layout/hProcess4"/>
    <dgm:cxn modelId="{A6ABB6FE-1274-4C1C-AECD-7580D009F007}" type="presParOf" srcId="{F47B27D5-45E4-4264-BC4A-2B353FE34325}" destId="{5EBF8624-EFC8-47AE-AB60-6106C01C834B}" srcOrd="3" destOrd="0" presId="urn:microsoft.com/office/officeart/2005/8/layout/hProcess4"/>
    <dgm:cxn modelId="{361D8C12-ECFB-4D08-AD69-2DB69BDE76A2}" type="presParOf" srcId="{F47B27D5-45E4-4264-BC4A-2B353FE34325}" destId="{27353C8C-62A6-42DF-8141-4E444E55135C}" srcOrd="4" destOrd="0" presId="urn:microsoft.com/office/officeart/2005/8/layout/hProcess4"/>
    <dgm:cxn modelId="{47A9A23B-F309-43ED-B918-EC08EC85AC77}" type="presParOf" srcId="{DE902FCA-558C-44D6-9A29-72183C60728C}" destId="{A6A37DD1-629B-4AA3-961E-F116F3EC20A5}" srcOrd="3" destOrd="0" presId="urn:microsoft.com/office/officeart/2005/8/layout/hProcess4"/>
    <dgm:cxn modelId="{59947248-5211-4694-A8CF-C60EB1024F21}" type="presParOf" srcId="{DE902FCA-558C-44D6-9A29-72183C60728C}" destId="{E6C396D6-D2B7-40DF-875F-FB6FA4F876DD}" srcOrd="4" destOrd="0" presId="urn:microsoft.com/office/officeart/2005/8/layout/hProcess4"/>
    <dgm:cxn modelId="{F1661944-AF39-40DC-BDC6-6E8DEBE1EAC9}" type="presParOf" srcId="{E6C396D6-D2B7-40DF-875F-FB6FA4F876DD}" destId="{93BF3A10-67A3-43A1-9F6B-E9F324B25749}" srcOrd="0" destOrd="0" presId="urn:microsoft.com/office/officeart/2005/8/layout/hProcess4"/>
    <dgm:cxn modelId="{723171A5-C8A6-4D7C-AB66-AFBD68568A71}" type="presParOf" srcId="{E6C396D6-D2B7-40DF-875F-FB6FA4F876DD}" destId="{294BF8C9-F245-4758-B214-B957B74B0F05}" srcOrd="1" destOrd="0" presId="urn:microsoft.com/office/officeart/2005/8/layout/hProcess4"/>
    <dgm:cxn modelId="{075AF3AC-4119-4D05-806B-BD311DF59D6C}" type="presParOf" srcId="{E6C396D6-D2B7-40DF-875F-FB6FA4F876DD}" destId="{0F677510-34C6-44D8-B6CE-F181BEC11131}" srcOrd="2" destOrd="0" presId="urn:microsoft.com/office/officeart/2005/8/layout/hProcess4"/>
    <dgm:cxn modelId="{5297A8D0-C614-402A-A073-AE268316F0B8}" type="presParOf" srcId="{E6C396D6-D2B7-40DF-875F-FB6FA4F876DD}" destId="{D1F5FDF5-F4B0-4757-AB43-28D0DDE25196}" srcOrd="3" destOrd="0" presId="urn:microsoft.com/office/officeart/2005/8/layout/hProcess4"/>
    <dgm:cxn modelId="{44B67780-9844-4394-B537-E0929A34DECD}" type="presParOf" srcId="{E6C396D6-D2B7-40DF-875F-FB6FA4F876DD}" destId="{46F0349C-C87C-4B0F-A83E-26B1C0E5EA5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802BA7B-5112-4539-851B-1323D1F693B6}" type="doc">
      <dgm:prSet loTypeId="urn:microsoft.com/office/officeart/2005/8/layout/cycle8" loCatId="cycle" qsTypeId="urn:microsoft.com/office/officeart/2005/8/quickstyle/simple1" qsCatId="simple" csTypeId="urn:microsoft.com/office/officeart/2005/8/colors/accent1_2" csCatId="accent1" phldr="1"/>
      <dgm:spPr/>
    </dgm:pt>
    <dgm:pt modelId="{0531DBFA-B88E-4FC6-8138-389B97A44542}">
      <dgm:prSet phldrT="[Text]"/>
      <dgm:spPr/>
      <dgm:t>
        <a:bodyPr/>
        <a:lstStyle/>
        <a:p>
          <a:r>
            <a:rPr lang="en-US" dirty="0"/>
            <a:t>Rolling Assessments of key contextual factors</a:t>
          </a:r>
        </a:p>
      </dgm:t>
    </dgm:pt>
    <dgm:pt modelId="{FB1F218C-A37F-4138-B65D-1DD7CE5DB913}" type="parTrans" cxnId="{5BD827A6-929B-4609-A35D-F1E451FD27D5}">
      <dgm:prSet/>
      <dgm:spPr/>
      <dgm:t>
        <a:bodyPr/>
        <a:lstStyle/>
        <a:p>
          <a:endParaRPr lang="en-US"/>
        </a:p>
      </dgm:t>
    </dgm:pt>
    <dgm:pt modelId="{B75E4F31-0330-48F4-B714-E2CF221B02E3}" type="sibTrans" cxnId="{5BD827A6-929B-4609-A35D-F1E451FD27D5}">
      <dgm:prSet/>
      <dgm:spPr/>
      <dgm:t>
        <a:bodyPr/>
        <a:lstStyle/>
        <a:p>
          <a:endParaRPr lang="en-US"/>
        </a:p>
      </dgm:t>
    </dgm:pt>
    <dgm:pt modelId="{C136D1ED-B25E-4DAA-A9E7-2892619AA108}">
      <dgm:prSet phldrT="[Text]"/>
      <dgm:spPr/>
      <dgm:t>
        <a:bodyPr/>
        <a:lstStyle/>
        <a:p>
          <a:r>
            <a:rPr lang="en-US" dirty="0"/>
            <a:t>Adaptive Management Approaches</a:t>
          </a:r>
        </a:p>
      </dgm:t>
    </dgm:pt>
    <dgm:pt modelId="{E3895D11-4F61-44D5-BB57-33C094123DDA}" type="parTrans" cxnId="{B7058139-9077-4DF4-AC8C-48D93828758C}">
      <dgm:prSet/>
      <dgm:spPr/>
      <dgm:t>
        <a:bodyPr/>
        <a:lstStyle/>
        <a:p>
          <a:endParaRPr lang="en-US"/>
        </a:p>
      </dgm:t>
    </dgm:pt>
    <dgm:pt modelId="{D5627FA1-714B-4F7E-87C6-DDE4301DD2A7}" type="sibTrans" cxnId="{B7058139-9077-4DF4-AC8C-48D93828758C}">
      <dgm:prSet/>
      <dgm:spPr/>
      <dgm:t>
        <a:bodyPr/>
        <a:lstStyle/>
        <a:p>
          <a:endParaRPr lang="en-US"/>
        </a:p>
      </dgm:t>
    </dgm:pt>
    <dgm:pt modelId="{E2CD8922-7F15-4C17-8FAE-1161B46E78F0}" type="pres">
      <dgm:prSet presAssocID="{E802BA7B-5112-4539-851B-1323D1F693B6}" presName="compositeShape" presStyleCnt="0">
        <dgm:presLayoutVars>
          <dgm:chMax val="7"/>
          <dgm:dir/>
          <dgm:resizeHandles val="exact"/>
        </dgm:presLayoutVars>
      </dgm:prSet>
      <dgm:spPr/>
    </dgm:pt>
    <dgm:pt modelId="{36485249-B6F0-49C6-82D4-58EF051A1032}" type="pres">
      <dgm:prSet presAssocID="{E802BA7B-5112-4539-851B-1323D1F693B6}" presName="wedge1" presStyleLbl="node1" presStyleIdx="0" presStyleCnt="2" custLinFactNeighborX="449" custLinFactNeighborY="-962"/>
      <dgm:spPr/>
    </dgm:pt>
    <dgm:pt modelId="{79332333-D43A-42A3-A8B7-21E344E54949}" type="pres">
      <dgm:prSet presAssocID="{E802BA7B-5112-4539-851B-1323D1F693B6}" presName="dummy1a" presStyleCnt="0"/>
      <dgm:spPr/>
    </dgm:pt>
    <dgm:pt modelId="{E354ED4E-295E-4995-93D8-004EB3A57D82}" type="pres">
      <dgm:prSet presAssocID="{E802BA7B-5112-4539-851B-1323D1F693B6}" presName="dummy1b" presStyleCnt="0"/>
      <dgm:spPr/>
    </dgm:pt>
    <dgm:pt modelId="{81089370-0DDF-4DF4-B570-FC0799EE823D}" type="pres">
      <dgm:prSet presAssocID="{E802BA7B-5112-4539-851B-1323D1F693B6}" presName="wedge1Tx" presStyleLbl="node1" presStyleIdx="0" presStyleCnt="2">
        <dgm:presLayoutVars>
          <dgm:chMax val="0"/>
          <dgm:chPref val="0"/>
          <dgm:bulletEnabled val="1"/>
        </dgm:presLayoutVars>
      </dgm:prSet>
      <dgm:spPr/>
    </dgm:pt>
    <dgm:pt modelId="{4BBC332B-A27E-4415-9A38-4C47FAF9C1A5}" type="pres">
      <dgm:prSet presAssocID="{E802BA7B-5112-4539-851B-1323D1F693B6}" presName="wedge2" presStyleLbl="node1" presStyleIdx="1" presStyleCnt="2"/>
      <dgm:spPr/>
    </dgm:pt>
    <dgm:pt modelId="{4159F452-B42F-459A-A6D9-B359A6A9A7A2}" type="pres">
      <dgm:prSet presAssocID="{E802BA7B-5112-4539-851B-1323D1F693B6}" presName="dummy2a" presStyleCnt="0"/>
      <dgm:spPr/>
    </dgm:pt>
    <dgm:pt modelId="{10C54A9B-40CA-4BCD-9B0F-E838BB6A02CC}" type="pres">
      <dgm:prSet presAssocID="{E802BA7B-5112-4539-851B-1323D1F693B6}" presName="dummy2b" presStyleCnt="0"/>
      <dgm:spPr/>
    </dgm:pt>
    <dgm:pt modelId="{88D89359-2016-421F-9434-9DC9D6F44DD4}" type="pres">
      <dgm:prSet presAssocID="{E802BA7B-5112-4539-851B-1323D1F693B6}" presName="wedge2Tx" presStyleLbl="node1" presStyleIdx="1" presStyleCnt="2">
        <dgm:presLayoutVars>
          <dgm:chMax val="0"/>
          <dgm:chPref val="0"/>
          <dgm:bulletEnabled val="1"/>
        </dgm:presLayoutVars>
      </dgm:prSet>
      <dgm:spPr/>
    </dgm:pt>
    <dgm:pt modelId="{15A462D1-657C-41F3-B4DE-590B3540D1EE}" type="pres">
      <dgm:prSet presAssocID="{D5627FA1-714B-4F7E-87C6-DDE4301DD2A7}" presName="arrowWedge1" presStyleLbl="fgSibTrans2D1" presStyleIdx="0" presStyleCnt="2"/>
      <dgm:spPr/>
    </dgm:pt>
    <dgm:pt modelId="{0087F806-F159-4B88-B474-6EC7BED631C2}" type="pres">
      <dgm:prSet presAssocID="{B75E4F31-0330-48F4-B714-E2CF221B02E3}" presName="arrowWedge2" presStyleLbl="fgSibTrans2D1" presStyleIdx="1" presStyleCnt="2"/>
      <dgm:spPr/>
    </dgm:pt>
  </dgm:ptLst>
  <dgm:cxnLst>
    <dgm:cxn modelId="{BA3BD00F-3585-4957-BBBF-BAF94B009FFB}" type="presOf" srcId="{C136D1ED-B25E-4DAA-A9E7-2892619AA108}" destId="{36485249-B6F0-49C6-82D4-58EF051A1032}" srcOrd="0" destOrd="0" presId="urn:microsoft.com/office/officeart/2005/8/layout/cycle8"/>
    <dgm:cxn modelId="{B7058139-9077-4DF4-AC8C-48D93828758C}" srcId="{E802BA7B-5112-4539-851B-1323D1F693B6}" destId="{C136D1ED-B25E-4DAA-A9E7-2892619AA108}" srcOrd="0" destOrd="0" parTransId="{E3895D11-4F61-44D5-BB57-33C094123DDA}" sibTransId="{D5627FA1-714B-4F7E-87C6-DDE4301DD2A7}"/>
    <dgm:cxn modelId="{ECE7516E-F0A9-4B61-95F0-1E873B5ED805}" type="presOf" srcId="{0531DBFA-B88E-4FC6-8138-389B97A44542}" destId="{88D89359-2016-421F-9434-9DC9D6F44DD4}" srcOrd="1" destOrd="0" presId="urn:microsoft.com/office/officeart/2005/8/layout/cycle8"/>
    <dgm:cxn modelId="{41F17991-9048-43DE-B6F3-E01F7EBE80AE}" type="presOf" srcId="{E802BA7B-5112-4539-851B-1323D1F693B6}" destId="{E2CD8922-7F15-4C17-8FAE-1161B46E78F0}" srcOrd="0" destOrd="0" presId="urn:microsoft.com/office/officeart/2005/8/layout/cycle8"/>
    <dgm:cxn modelId="{D671AC99-5304-45AD-9B8B-02FFE66D5B8A}" type="presOf" srcId="{0531DBFA-B88E-4FC6-8138-389B97A44542}" destId="{4BBC332B-A27E-4415-9A38-4C47FAF9C1A5}" srcOrd="0" destOrd="0" presId="urn:microsoft.com/office/officeart/2005/8/layout/cycle8"/>
    <dgm:cxn modelId="{5BD827A6-929B-4609-A35D-F1E451FD27D5}" srcId="{E802BA7B-5112-4539-851B-1323D1F693B6}" destId="{0531DBFA-B88E-4FC6-8138-389B97A44542}" srcOrd="1" destOrd="0" parTransId="{FB1F218C-A37F-4138-B65D-1DD7CE5DB913}" sibTransId="{B75E4F31-0330-48F4-B714-E2CF221B02E3}"/>
    <dgm:cxn modelId="{AE1E76AE-ECE7-41DC-AF13-ADFF2C49F134}" type="presOf" srcId="{C136D1ED-B25E-4DAA-A9E7-2892619AA108}" destId="{81089370-0DDF-4DF4-B570-FC0799EE823D}" srcOrd="1" destOrd="0" presId="urn:microsoft.com/office/officeart/2005/8/layout/cycle8"/>
    <dgm:cxn modelId="{2970B503-049F-4F42-8A38-A09AB5FF8583}" type="presParOf" srcId="{E2CD8922-7F15-4C17-8FAE-1161B46E78F0}" destId="{36485249-B6F0-49C6-82D4-58EF051A1032}" srcOrd="0" destOrd="0" presId="urn:microsoft.com/office/officeart/2005/8/layout/cycle8"/>
    <dgm:cxn modelId="{24CB1639-1F45-46AA-A5D9-55AACBA2D6E5}" type="presParOf" srcId="{E2CD8922-7F15-4C17-8FAE-1161B46E78F0}" destId="{79332333-D43A-42A3-A8B7-21E344E54949}" srcOrd="1" destOrd="0" presId="urn:microsoft.com/office/officeart/2005/8/layout/cycle8"/>
    <dgm:cxn modelId="{1C6B74C3-3903-4A4D-B0AF-838F1381AC37}" type="presParOf" srcId="{E2CD8922-7F15-4C17-8FAE-1161B46E78F0}" destId="{E354ED4E-295E-4995-93D8-004EB3A57D82}" srcOrd="2" destOrd="0" presId="urn:microsoft.com/office/officeart/2005/8/layout/cycle8"/>
    <dgm:cxn modelId="{DA5CBF67-B1A2-46DB-8EC8-49B13EF56782}" type="presParOf" srcId="{E2CD8922-7F15-4C17-8FAE-1161B46E78F0}" destId="{81089370-0DDF-4DF4-B570-FC0799EE823D}" srcOrd="3" destOrd="0" presId="urn:microsoft.com/office/officeart/2005/8/layout/cycle8"/>
    <dgm:cxn modelId="{34EB59C6-C6F1-458C-B5DF-9042E9A3B2C9}" type="presParOf" srcId="{E2CD8922-7F15-4C17-8FAE-1161B46E78F0}" destId="{4BBC332B-A27E-4415-9A38-4C47FAF9C1A5}" srcOrd="4" destOrd="0" presId="urn:microsoft.com/office/officeart/2005/8/layout/cycle8"/>
    <dgm:cxn modelId="{C26E8E3B-28D0-49D3-B8FE-D7A6AAEFFE1E}" type="presParOf" srcId="{E2CD8922-7F15-4C17-8FAE-1161B46E78F0}" destId="{4159F452-B42F-459A-A6D9-B359A6A9A7A2}" srcOrd="5" destOrd="0" presId="urn:microsoft.com/office/officeart/2005/8/layout/cycle8"/>
    <dgm:cxn modelId="{81D0C72B-9C71-4C99-A2D4-4E4147FD7C17}" type="presParOf" srcId="{E2CD8922-7F15-4C17-8FAE-1161B46E78F0}" destId="{10C54A9B-40CA-4BCD-9B0F-E838BB6A02CC}" srcOrd="6" destOrd="0" presId="urn:microsoft.com/office/officeart/2005/8/layout/cycle8"/>
    <dgm:cxn modelId="{46E934EB-78E8-4000-A6B1-00D7EF2DF9E7}" type="presParOf" srcId="{E2CD8922-7F15-4C17-8FAE-1161B46E78F0}" destId="{88D89359-2016-421F-9434-9DC9D6F44DD4}" srcOrd="7" destOrd="0" presId="urn:microsoft.com/office/officeart/2005/8/layout/cycle8"/>
    <dgm:cxn modelId="{D529A0A4-C4FD-4F23-A393-034107414368}" type="presParOf" srcId="{E2CD8922-7F15-4C17-8FAE-1161B46E78F0}" destId="{15A462D1-657C-41F3-B4DE-590B3540D1EE}" srcOrd="8" destOrd="0" presId="urn:microsoft.com/office/officeart/2005/8/layout/cycle8"/>
    <dgm:cxn modelId="{78CC0078-22BE-401B-A3D8-F5279F90278E}" type="presParOf" srcId="{E2CD8922-7F15-4C17-8FAE-1161B46E78F0}" destId="{0087F806-F159-4B88-B474-6EC7BED631C2}" srcOrd="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8525659-B974-4711-9635-8BD3237D4E96}" type="doc">
      <dgm:prSet loTypeId="urn:microsoft.com/office/officeart/2005/8/layout/hProcess4" loCatId="process" qsTypeId="urn:microsoft.com/office/officeart/2005/8/quickstyle/simple1" qsCatId="simple" csTypeId="urn:microsoft.com/office/officeart/2005/8/colors/colorful3" csCatId="colorful" phldr="1"/>
      <dgm:spPr/>
      <dgm:t>
        <a:bodyPr/>
        <a:lstStyle/>
        <a:p>
          <a:endParaRPr lang="en-US"/>
        </a:p>
      </dgm:t>
    </dgm:pt>
    <dgm:pt modelId="{E122C1C9-7F2C-40F0-A772-5B0BC3726EFA}">
      <dgm:prSet phldrT="[Text]"/>
      <dgm:spPr/>
      <dgm:t>
        <a:bodyPr/>
        <a:lstStyle/>
        <a:p>
          <a:r>
            <a:rPr lang="en-US" dirty="0"/>
            <a:t>MEL activities can exacerbate conflict or contribute </a:t>
          </a:r>
          <a:r>
            <a:rPr lang="en-US"/>
            <a:t>to peacebuilding</a:t>
          </a:r>
          <a:endParaRPr lang="en-US" dirty="0"/>
        </a:p>
      </dgm:t>
    </dgm:pt>
    <dgm:pt modelId="{B8DD1CF7-1DE4-4F4D-85E0-79D35A036728}" type="parTrans" cxnId="{4B2AE7D7-5C06-4AD9-BFD5-23966C2B1656}">
      <dgm:prSet/>
      <dgm:spPr/>
      <dgm:t>
        <a:bodyPr/>
        <a:lstStyle/>
        <a:p>
          <a:endParaRPr lang="en-US"/>
        </a:p>
      </dgm:t>
    </dgm:pt>
    <dgm:pt modelId="{ABBD8852-E543-4155-980C-150BDADAFCEA}" type="sibTrans" cxnId="{4B2AE7D7-5C06-4AD9-BFD5-23966C2B1656}">
      <dgm:prSet/>
      <dgm:spPr/>
      <dgm:t>
        <a:bodyPr/>
        <a:lstStyle/>
        <a:p>
          <a:endParaRPr lang="en-US"/>
        </a:p>
      </dgm:t>
    </dgm:pt>
    <dgm:pt modelId="{E500C91B-E096-4BFE-933A-B76FAFAD3A21}">
      <dgm:prSet phldrT="[Text]"/>
      <dgm:spPr/>
      <dgm:t>
        <a:bodyPr/>
        <a:lstStyle/>
        <a:p>
          <a:pPr>
            <a:buClrTx/>
            <a:buSzTx/>
            <a:buFontTx/>
            <a:buNone/>
          </a:pPr>
          <a:r>
            <a:rPr lang="en-US" b="1" dirty="0"/>
            <a:t>ASK: </a:t>
          </a:r>
          <a:r>
            <a:rPr lang="en-US" dirty="0"/>
            <a:t>What does it take for the </a:t>
          </a:r>
          <a:r>
            <a:rPr lang="en-US" u="none" dirty="0"/>
            <a:t>program’s MEL system to be conflict-sensitive?</a:t>
          </a:r>
          <a:endParaRPr lang="en-US" dirty="0"/>
        </a:p>
      </dgm:t>
    </dgm:pt>
    <dgm:pt modelId="{32AA407A-65BB-426D-883F-F05F46E7DD1B}" type="parTrans" cxnId="{31195C40-8E22-4789-85E0-914B1B740AA0}">
      <dgm:prSet/>
      <dgm:spPr/>
      <dgm:t>
        <a:bodyPr/>
        <a:lstStyle/>
        <a:p>
          <a:endParaRPr lang="en-US"/>
        </a:p>
      </dgm:t>
    </dgm:pt>
    <dgm:pt modelId="{76B351F6-508D-4124-9045-7B2E04B0632D}" type="sibTrans" cxnId="{31195C40-8E22-4789-85E0-914B1B740AA0}">
      <dgm:prSet/>
      <dgm:spPr/>
      <dgm:t>
        <a:bodyPr/>
        <a:lstStyle/>
        <a:p>
          <a:endParaRPr lang="en-US"/>
        </a:p>
      </dgm:t>
    </dgm:pt>
    <dgm:pt modelId="{91948F4B-FED4-4E47-A9EF-1FE2BCC8D272}">
      <dgm:prSet phldrT="[Text]"/>
      <dgm:spPr/>
      <dgm:t>
        <a:bodyPr/>
        <a:lstStyle/>
        <a:p>
          <a:r>
            <a:rPr lang="en-US" dirty="0"/>
            <a:t>Conflict dynamics are always changing and a conflict analysis can’t be a one-time deal. </a:t>
          </a:r>
        </a:p>
      </dgm:t>
    </dgm:pt>
    <dgm:pt modelId="{CCA52BA0-0EE3-4EE4-AF0C-428DA64F5377}" type="parTrans" cxnId="{F4F59E86-CD77-40D6-9C7C-EE46E08322D8}">
      <dgm:prSet/>
      <dgm:spPr/>
      <dgm:t>
        <a:bodyPr/>
        <a:lstStyle/>
        <a:p>
          <a:endParaRPr lang="en-US"/>
        </a:p>
      </dgm:t>
    </dgm:pt>
    <dgm:pt modelId="{ABC068EB-4CF7-4257-8F82-5D663790D63D}" type="sibTrans" cxnId="{F4F59E86-CD77-40D6-9C7C-EE46E08322D8}">
      <dgm:prSet/>
      <dgm:spPr/>
      <dgm:t>
        <a:bodyPr/>
        <a:lstStyle/>
        <a:p>
          <a:endParaRPr lang="en-US"/>
        </a:p>
      </dgm:t>
    </dgm:pt>
    <dgm:pt modelId="{01DFC8C5-43BF-4B41-84B7-44F6DA9AC29F}">
      <dgm:prSet phldrT="[Text]"/>
      <dgm:spPr/>
      <dgm:t>
        <a:bodyPr/>
        <a:lstStyle/>
        <a:p>
          <a:pPr>
            <a:buClrTx/>
            <a:buSzTx/>
            <a:buFontTx/>
            <a:buNone/>
          </a:pPr>
          <a:r>
            <a:rPr lang="en-US" b="1" dirty="0"/>
            <a:t>ASK: </a:t>
          </a:r>
          <a:r>
            <a:rPr lang="en-US" dirty="0"/>
            <a:t>How does the MEL system assess changing contextual conditions and work with program management to adapt?</a:t>
          </a:r>
        </a:p>
      </dgm:t>
    </dgm:pt>
    <dgm:pt modelId="{18106AA9-0B46-45F6-A944-C6BD8D8D8639}" type="parTrans" cxnId="{F2CA925A-825C-497F-9E99-92590C8C6864}">
      <dgm:prSet/>
      <dgm:spPr/>
      <dgm:t>
        <a:bodyPr/>
        <a:lstStyle/>
        <a:p>
          <a:endParaRPr lang="en-US"/>
        </a:p>
      </dgm:t>
    </dgm:pt>
    <dgm:pt modelId="{5868CD16-DB1E-4616-BB64-72FCEC2E14C4}" type="sibTrans" cxnId="{F2CA925A-825C-497F-9E99-92590C8C6864}">
      <dgm:prSet/>
      <dgm:spPr/>
      <dgm:t>
        <a:bodyPr/>
        <a:lstStyle/>
        <a:p>
          <a:endParaRPr lang="en-US"/>
        </a:p>
      </dgm:t>
    </dgm:pt>
    <dgm:pt modelId="{ADA72C4A-026D-4456-A28F-2BF73F2BC231}">
      <dgm:prSet phldrT="[Text]"/>
      <dgm:spPr/>
      <dgm:t>
        <a:bodyPr/>
        <a:lstStyle/>
        <a:p>
          <a:r>
            <a:rPr lang="en-US" dirty="0"/>
            <a:t>Programs need to be reviewed and evaluated periodically, and adjustments </a:t>
          </a:r>
          <a:r>
            <a:rPr lang="en-US"/>
            <a:t>made.</a:t>
          </a:r>
          <a:endParaRPr lang="en-US" dirty="0"/>
        </a:p>
      </dgm:t>
    </dgm:pt>
    <dgm:pt modelId="{AF6FF2DC-85A6-474D-B604-C68D4B977804}" type="parTrans" cxnId="{852E782D-B85E-4F6D-9399-C67B41AFAC7F}">
      <dgm:prSet/>
      <dgm:spPr/>
      <dgm:t>
        <a:bodyPr/>
        <a:lstStyle/>
        <a:p>
          <a:endParaRPr lang="en-US"/>
        </a:p>
      </dgm:t>
    </dgm:pt>
    <dgm:pt modelId="{0DD91112-C23F-422B-958A-34269F14D668}" type="sibTrans" cxnId="{852E782D-B85E-4F6D-9399-C67B41AFAC7F}">
      <dgm:prSet/>
      <dgm:spPr/>
      <dgm:t>
        <a:bodyPr/>
        <a:lstStyle/>
        <a:p>
          <a:endParaRPr lang="en-US"/>
        </a:p>
      </dgm:t>
    </dgm:pt>
    <dgm:pt modelId="{D98E021E-BD94-4BE3-A276-0EEB889DD307}">
      <dgm:prSet phldrT="[Text]"/>
      <dgm:spPr/>
      <dgm:t>
        <a:bodyPr/>
        <a:lstStyle/>
        <a:p>
          <a:pPr>
            <a:buClrTx/>
            <a:buSzTx/>
            <a:buFontTx/>
            <a:buNone/>
          </a:pPr>
          <a:r>
            <a:rPr lang="en-US" b="1" dirty="0"/>
            <a:t>ASK: </a:t>
          </a:r>
          <a:r>
            <a:rPr lang="en-US" dirty="0"/>
            <a:t>How conflict sensitive is the program? What actions can be taken to improve conflict-sensitivity?</a:t>
          </a:r>
        </a:p>
      </dgm:t>
    </dgm:pt>
    <dgm:pt modelId="{DED3A449-A0C2-4712-9D06-92DFA3A2D8FC}" type="parTrans" cxnId="{610D78EA-1B9B-491C-B7C6-1370DA8A7944}">
      <dgm:prSet/>
      <dgm:spPr/>
      <dgm:t>
        <a:bodyPr/>
        <a:lstStyle/>
        <a:p>
          <a:endParaRPr lang="en-US"/>
        </a:p>
      </dgm:t>
    </dgm:pt>
    <dgm:pt modelId="{C7EC4AEC-B89B-4778-8387-A5DB274A7EE7}" type="sibTrans" cxnId="{610D78EA-1B9B-491C-B7C6-1370DA8A7944}">
      <dgm:prSet/>
      <dgm:spPr/>
      <dgm:t>
        <a:bodyPr/>
        <a:lstStyle/>
        <a:p>
          <a:endParaRPr lang="en-US"/>
        </a:p>
      </dgm:t>
    </dgm:pt>
    <dgm:pt modelId="{D56CC907-63DB-4AB6-B279-0E798E712552}">
      <dgm:prSet phldrT="[Text]"/>
      <dgm:spPr/>
      <dgm:t>
        <a:bodyPr/>
        <a:lstStyle/>
        <a:p>
          <a:pPr>
            <a:buClrTx/>
            <a:buSzTx/>
            <a:buFontTx/>
            <a:buNone/>
          </a:pPr>
          <a:r>
            <a:rPr lang="en-US" b="1" u="none" dirty="0"/>
            <a:t>SOLUTION: </a:t>
          </a:r>
          <a:r>
            <a:rPr lang="en-US" u="none" dirty="0"/>
            <a:t>Move beyond output indicators; design the M&amp;E system in response to the findings from the conflict analysis/RERA</a:t>
          </a:r>
          <a:endParaRPr lang="en-US" dirty="0"/>
        </a:p>
      </dgm:t>
    </dgm:pt>
    <dgm:pt modelId="{3A5BDF79-8FE4-40C8-92B5-196C49012680}" type="parTrans" cxnId="{9B801393-D1E1-44B1-9A9A-ADB0B49BA560}">
      <dgm:prSet/>
      <dgm:spPr/>
      <dgm:t>
        <a:bodyPr/>
        <a:lstStyle/>
        <a:p>
          <a:endParaRPr lang="en-US"/>
        </a:p>
      </dgm:t>
    </dgm:pt>
    <dgm:pt modelId="{2740D961-2597-4A01-B600-2FD4E72A5D3C}" type="sibTrans" cxnId="{9B801393-D1E1-44B1-9A9A-ADB0B49BA560}">
      <dgm:prSet/>
      <dgm:spPr/>
      <dgm:t>
        <a:bodyPr/>
        <a:lstStyle/>
        <a:p>
          <a:endParaRPr lang="en-US"/>
        </a:p>
      </dgm:t>
    </dgm:pt>
    <dgm:pt modelId="{216E3D11-2C45-463F-B872-83345B44A461}">
      <dgm:prSet phldrT="[Text]"/>
      <dgm:spPr/>
      <dgm:t>
        <a:bodyPr/>
        <a:lstStyle/>
        <a:p>
          <a:pPr>
            <a:buClrTx/>
            <a:buSzTx/>
            <a:buFontTx/>
            <a:buNone/>
          </a:pPr>
          <a:r>
            <a:rPr lang="en-US" b="1" dirty="0"/>
            <a:t>SOLUTION: </a:t>
          </a:r>
          <a:r>
            <a:rPr lang="en-US" dirty="0"/>
            <a:t>RERA followed by Rolling Assessments of the changing conditions; adaptive management</a:t>
          </a:r>
        </a:p>
      </dgm:t>
    </dgm:pt>
    <dgm:pt modelId="{0F2CF84F-DD21-47D6-AC06-09B72CEB5B68}" type="parTrans" cxnId="{7F090EAF-E019-4319-96CA-1A04ED7B7158}">
      <dgm:prSet/>
      <dgm:spPr/>
      <dgm:t>
        <a:bodyPr/>
        <a:lstStyle/>
        <a:p>
          <a:endParaRPr lang="en-US"/>
        </a:p>
      </dgm:t>
    </dgm:pt>
    <dgm:pt modelId="{A10BF54C-96FB-43BC-A469-FE7117F5DEBF}" type="sibTrans" cxnId="{7F090EAF-E019-4319-96CA-1A04ED7B7158}">
      <dgm:prSet/>
      <dgm:spPr/>
      <dgm:t>
        <a:bodyPr/>
        <a:lstStyle/>
        <a:p>
          <a:endParaRPr lang="en-US"/>
        </a:p>
      </dgm:t>
    </dgm:pt>
    <dgm:pt modelId="{C9038A0F-B212-4F82-92BE-1F39489D92EE}">
      <dgm:prSet phldrT="[Text]"/>
      <dgm:spPr/>
      <dgm:t>
        <a:bodyPr/>
        <a:lstStyle/>
        <a:p>
          <a:pPr>
            <a:buClrTx/>
            <a:buSzTx/>
            <a:buFontTx/>
            <a:buNone/>
          </a:pPr>
          <a:r>
            <a:rPr lang="en-US" b="1" dirty="0"/>
            <a:t>SOLUTION: </a:t>
          </a:r>
          <a:r>
            <a:rPr lang="en-US" dirty="0"/>
            <a:t>Use the INEE Reflection Tool, USAID conflict sensitivity checklist</a:t>
          </a:r>
        </a:p>
      </dgm:t>
    </dgm:pt>
    <dgm:pt modelId="{3A4D765C-E1E0-4F2C-A6B3-01A5EF03A800}" type="parTrans" cxnId="{C01F8521-1B77-47E6-B03E-4243112426D6}">
      <dgm:prSet/>
      <dgm:spPr/>
      <dgm:t>
        <a:bodyPr/>
        <a:lstStyle/>
        <a:p>
          <a:endParaRPr lang="en-US"/>
        </a:p>
      </dgm:t>
    </dgm:pt>
    <dgm:pt modelId="{0C9F05D1-EBD0-4E35-96E4-EBF5B5F6E19A}" type="sibTrans" cxnId="{C01F8521-1B77-47E6-B03E-4243112426D6}">
      <dgm:prSet/>
      <dgm:spPr/>
      <dgm:t>
        <a:bodyPr/>
        <a:lstStyle/>
        <a:p>
          <a:endParaRPr lang="en-US"/>
        </a:p>
      </dgm:t>
    </dgm:pt>
    <dgm:pt modelId="{4FEE0B6A-0A2C-4A86-9239-6979A3CFD33A}" type="pres">
      <dgm:prSet presAssocID="{18525659-B974-4711-9635-8BD3237D4E96}" presName="Name0" presStyleCnt="0">
        <dgm:presLayoutVars>
          <dgm:dir/>
          <dgm:animLvl val="lvl"/>
          <dgm:resizeHandles val="exact"/>
        </dgm:presLayoutVars>
      </dgm:prSet>
      <dgm:spPr/>
    </dgm:pt>
    <dgm:pt modelId="{DCD8D31E-2765-4F10-9080-D20672423453}" type="pres">
      <dgm:prSet presAssocID="{18525659-B974-4711-9635-8BD3237D4E96}" presName="tSp" presStyleCnt="0"/>
      <dgm:spPr/>
    </dgm:pt>
    <dgm:pt modelId="{A7EF3469-8D2D-45DB-8D04-4A123AD1BCF3}" type="pres">
      <dgm:prSet presAssocID="{18525659-B974-4711-9635-8BD3237D4E96}" presName="bSp" presStyleCnt="0"/>
      <dgm:spPr/>
    </dgm:pt>
    <dgm:pt modelId="{DE902FCA-558C-44D6-9A29-72183C60728C}" type="pres">
      <dgm:prSet presAssocID="{18525659-B974-4711-9635-8BD3237D4E96}" presName="process" presStyleCnt="0"/>
      <dgm:spPr/>
    </dgm:pt>
    <dgm:pt modelId="{1BC63C87-1254-4167-BB40-FB1A32B00527}" type="pres">
      <dgm:prSet presAssocID="{E122C1C9-7F2C-40F0-A772-5B0BC3726EFA}" presName="composite1" presStyleCnt="0"/>
      <dgm:spPr/>
    </dgm:pt>
    <dgm:pt modelId="{A8DEFD1D-3358-4E50-A722-7DA77A049615}" type="pres">
      <dgm:prSet presAssocID="{E122C1C9-7F2C-40F0-A772-5B0BC3726EFA}" presName="dummyNode1" presStyleLbl="node1" presStyleIdx="0" presStyleCnt="3"/>
      <dgm:spPr/>
    </dgm:pt>
    <dgm:pt modelId="{D7008340-6564-444E-8371-93694B5C5D9F}" type="pres">
      <dgm:prSet presAssocID="{E122C1C9-7F2C-40F0-A772-5B0BC3726EFA}" presName="childNode1" presStyleLbl="bgAcc1" presStyleIdx="0" presStyleCnt="3">
        <dgm:presLayoutVars>
          <dgm:bulletEnabled val="1"/>
        </dgm:presLayoutVars>
      </dgm:prSet>
      <dgm:spPr/>
    </dgm:pt>
    <dgm:pt modelId="{4FCEE62D-0F09-4AFE-AC81-793E6E89506C}" type="pres">
      <dgm:prSet presAssocID="{E122C1C9-7F2C-40F0-A772-5B0BC3726EFA}" presName="childNode1tx" presStyleLbl="bgAcc1" presStyleIdx="0" presStyleCnt="3">
        <dgm:presLayoutVars>
          <dgm:bulletEnabled val="1"/>
        </dgm:presLayoutVars>
      </dgm:prSet>
      <dgm:spPr/>
    </dgm:pt>
    <dgm:pt modelId="{EC8AA4CC-F4FB-46D3-AD75-2C729262B679}" type="pres">
      <dgm:prSet presAssocID="{E122C1C9-7F2C-40F0-A772-5B0BC3726EFA}" presName="parentNode1" presStyleLbl="node1" presStyleIdx="0" presStyleCnt="3">
        <dgm:presLayoutVars>
          <dgm:chMax val="1"/>
          <dgm:bulletEnabled val="1"/>
        </dgm:presLayoutVars>
      </dgm:prSet>
      <dgm:spPr/>
    </dgm:pt>
    <dgm:pt modelId="{C39FF44C-0916-485D-9DF9-9D1E9FDE8058}" type="pres">
      <dgm:prSet presAssocID="{E122C1C9-7F2C-40F0-A772-5B0BC3726EFA}" presName="connSite1" presStyleCnt="0"/>
      <dgm:spPr/>
    </dgm:pt>
    <dgm:pt modelId="{F08103C9-CACB-42A2-AF1D-5CC6F21190C4}" type="pres">
      <dgm:prSet presAssocID="{ABBD8852-E543-4155-980C-150BDADAFCEA}" presName="Name9" presStyleLbl="sibTrans2D1" presStyleIdx="0" presStyleCnt="2"/>
      <dgm:spPr/>
    </dgm:pt>
    <dgm:pt modelId="{F47B27D5-45E4-4264-BC4A-2B353FE34325}" type="pres">
      <dgm:prSet presAssocID="{91948F4B-FED4-4E47-A9EF-1FE2BCC8D272}" presName="composite2" presStyleCnt="0"/>
      <dgm:spPr/>
    </dgm:pt>
    <dgm:pt modelId="{8AB99D49-5E21-49A9-95E6-4941A6E48FB8}" type="pres">
      <dgm:prSet presAssocID="{91948F4B-FED4-4E47-A9EF-1FE2BCC8D272}" presName="dummyNode2" presStyleLbl="node1" presStyleIdx="0" presStyleCnt="3"/>
      <dgm:spPr/>
    </dgm:pt>
    <dgm:pt modelId="{A348CE5E-D9B4-495C-9F4B-BB7BDDE1D332}" type="pres">
      <dgm:prSet presAssocID="{91948F4B-FED4-4E47-A9EF-1FE2BCC8D272}" presName="childNode2" presStyleLbl="bgAcc1" presStyleIdx="1" presStyleCnt="3">
        <dgm:presLayoutVars>
          <dgm:bulletEnabled val="1"/>
        </dgm:presLayoutVars>
      </dgm:prSet>
      <dgm:spPr/>
    </dgm:pt>
    <dgm:pt modelId="{1E8E1D9A-6723-4313-B7F8-DAB9366480F1}" type="pres">
      <dgm:prSet presAssocID="{91948F4B-FED4-4E47-A9EF-1FE2BCC8D272}" presName="childNode2tx" presStyleLbl="bgAcc1" presStyleIdx="1" presStyleCnt="3">
        <dgm:presLayoutVars>
          <dgm:bulletEnabled val="1"/>
        </dgm:presLayoutVars>
      </dgm:prSet>
      <dgm:spPr/>
    </dgm:pt>
    <dgm:pt modelId="{5EBF8624-EFC8-47AE-AB60-6106C01C834B}" type="pres">
      <dgm:prSet presAssocID="{91948F4B-FED4-4E47-A9EF-1FE2BCC8D272}" presName="parentNode2" presStyleLbl="node1" presStyleIdx="1" presStyleCnt="3">
        <dgm:presLayoutVars>
          <dgm:chMax val="0"/>
          <dgm:bulletEnabled val="1"/>
        </dgm:presLayoutVars>
      </dgm:prSet>
      <dgm:spPr/>
    </dgm:pt>
    <dgm:pt modelId="{27353C8C-62A6-42DF-8141-4E444E55135C}" type="pres">
      <dgm:prSet presAssocID="{91948F4B-FED4-4E47-A9EF-1FE2BCC8D272}" presName="connSite2" presStyleCnt="0"/>
      <dgm:spPr/>
    </dgm:pt>
    <dgm:pt modelId="{A6A37DD1-629B-4AA3-961E-F116F3EC20A5}" type="pres">
      <dgm:prSet presAssocID="{ABC068EB-4CF7-4257-8F82-5D663790D63D}" presName="Name18" presStyleLbl="sibTrans2D1" presStyleIdx="1" presStyleCnt="2"/>
      <dgm:spPr/>
    </dgm:pt>
    <dgm:pt modelId="{E6C396D6-D2B7-40DF-875F-FB6FA4F876DD}" type="pres">
      <dgm:prSet presAssocID="{ADA72C4A-026D-4456-A28F-2BF73F2BC231}" presName="composite1" presStyleCnt="0"/>
      <dgm:spPr/>
    </dgm:pt>
    <dgm:pt modelId="{93BF3A10-67A3-43A1-9F6B-E9F324B25749}" type="pres">
      <dgm:prSet presAssocID="{ADA72C4A-026D-4456-A28F-2BF73F2BC231}" presName="dummyNode1" presStyleLbl="node1" presStyleIdx="1" presStyleCnt="3"/>
      <dgm:spPr/>
    </dgm:pt>
    <dgm:pt modelId="{294BF8C9-F245-4758-B214-B957B74B0F05}" type="pres">
      <dgm:prSet presAssocID="{ADA72C4A-026D-4456-A28F-2BF73F2BC231}" presName="childNode1" presStyleLbl="bgAcc1" presStyleIdx="2" presStyleCnt="3">
        <dgm:presLayoutVars>
          <dgm:bulletEnabled val="1"/>
        </dgm:presLayoutVars>
      </dgm:prSet>
      <dgm:spPr/>
    </dgm:pt>
    <dgm:pt modelId="{0F677510-34C6-44D8-B6CE-F181BEC11131}" type="pres">
      <dgm:prSet presAssocID="{ADA72C4A-026D-4456-A28F-2BF73F2BC231}" presName="childNode1tx" presStyleLbl="bgAcc1" presStyleIdx="2" presStyleCnt="3">
        <dgm:presLayoutVars>
          <dgm:bulletEnabled val="1"/>
        </dgm:presLayoutVars>
      </dgm:prSet>
      <dgm:spPr/>
    </dgm:pt>
    <dgm:pt modelId="{D1F5FDF5-F4B0-4757-AB43-28D0DDE25196}" type="pres">
      <dgm:prSet presAssocID="{ADA72C4A-026D-4456-A28F-2BF73F2BC231}" presName="parentNode1" presStyleLbl="node1" presStyleIdx="2" presStyleCnt="3">
        <dgm:presLayoutVars>
          <dgm:chMax val="1"/>
          <dgm:bulletEnabled val="1"/>
        </dgm:presLayoutVars>
      </dgm:prSet>
      <dgm:spPr/>
    </dgm:pt>
    <dgm:pt modelId="{46F0349C-C87C-4B0F-A83E-26B1C0E5EA59}" type="pres">
      <dgm:prSet presAssocID="{ADA72C4A-026D-4456-A28F-2BF73F2BC231}" presName="connSite1" presStyleCnt="0"/>
      <dgm:spPr/>
    </dgm:pt>
  </dgm:ptLst>
  <dgm:cxnLst>
    <dgm:cxn modelId="{35F2B707-A9C9-469D-9359-F9072B3D328D}" type="presOf" srcId="{D98E021E-BD94-4BE3-A276-0EEB889DD307}" destId="{0F677510-34C6-44D8-B6CE-F181BEC11131}" srcOrd="1" destOrd="0" presId="urn:microsoft.com/office/officeart/2005/8/layout/hProcess4"/>
    <dgm:cxn modelId="{EE0B030B-0452-476E-8F6F-F04798C1A729}" type="presOf" srcId="{C9038A0F-B212-4F82-92BE-1F39489D92EE}" destId="{0F677510-34C6-44D8-B6CE-F181BEC11131}" srcOrd="1" destOrd="1" presId="urn:microsoft.com/office/officeart/2005/8/layout/hProcess4"/>
    <dgm:cxn modelId="{7FD95E0C-AD91-4744-AAF2-45676B423621}" type="presOf" srcId="{E500C91B-E096-4BFE-933A-B76FAFAD3A21}" destId="{D7008340-6564-444E-8371-93694B5C5D9F}" srcOrd="0" destOrd="0" presId="urn:microsoft.com/office/officeart/2005/8/layout/hProcess4"/>
    <dgm:cxn modelId="{8DA10F0D-EE63-4C4C-AE30-C924D25C6F57}" type="presOf" srcId="{ABBD8852-E543-4155-980C-150BDADAFCEA}" destId="{F08103C9-CACB-42A2-AF1D-5CC6F21190C4}" srcOrd="0" destOrd="0" presId="urn:microsoft.com/office/officeart/2005/8/layout/hProcess4"/>
    <dgm:cxn modelId="{C01F8521-1B77-47E6-B03E-4243112426D6}" srcId="{ADA72C4A-026D-4456-A28F-2BF73F2BC231}" destId="{C9038A0F-B212-4F82-92BE-1F39489D92EE}" srcOrd="1" destOrd="0" parTransId="{3A4D765C-E1E0-4F2C-A6B3-01A5EF03A800}" sibTransId="{0C9F05D1-EBD0-4E35-96E4-EBF5B5F6E19A}"/>
    <dgm:cxn modelId="{D7D3A722-EBDC-4944-9345-DCDED077AD82}" type="presOf" srcId="{D56CC907-63DB-4AB6-B279-0E798E712552}" destId="{D7008340-6564-444E-8371-93694B5C5D9F}" srcOrd="0" destOrd="1" presId="urn:microsoft.com/office/officeart/2005/8/layout/hProcess4"/>
    <dgm:cxn modelId="{852E782D-B85E-4F6D-9399-C67B41AFAC7F}" srcId="{18525659-B974-4711-9635-8BD3237D4E96}" destId="{ADA72C4A-026D-4456-A28F-2BF73F2BC231}" srcOrd="2" destOrd="0" parTransId="{AF6FF2DC-85A6-474D-B604-C68D4B977804}" sibTransId="{0DD91112-C23F-422B-958A-34269F14D668}"/>
    <dgm:cxn modelId="{A5CF7B37-01A9-4262-A95C-1A5983EFB8FC}" type="presOf" srcId="{01DFC8C5-43BF-4B41-84B7-44F6DA9AC29F}" destId="{1E8E1D9A-6723-4313-B7F8-DAB9366480F1}" srcOrd="1" destOrd="0" presId="urn:microsoft.com/office/officeart/2005/8/layout/hProcess4"/>
    <dgm:cxn modelId="{31195C40-8E22-4789-85E0-914B1B740AA0}" srcId="{E122C1C9-7F2C-40F0-A772-5B0BC3726EFA}" destId="{E500C91B-E096-4BFE-933A-B76FAFAD3A21}" srcOrd="0" destOrd="0" parTransId="{32AA407A-65BB-426D-883F-F05F46E7DD1B}" sibTransId="{76B351F6-508D-4124-9045-7B2E04B0632D}"/>
    <dgm:cxn modelId="{012C575B-6420-4517-9158-65632435A395}" type="presOf" srcId="{01DFC8C5-43BF-4B41-84B7-44F6DA9AC29F}" destId="{A348CE5E-D9B4-495C-9F4B-BB7BDDE1D332}" srcOrd="0" destOrd="0" presId="urn:microsoft.com/office/officeart/2005/8/layout/hProcess4"/>
    <dgm:cxn modelId="{2951845C-6A03-4692-8035-B6B2A3371131}" type="presOf" srcId="{216E3D11-2C45-463F-B872-83345B44A461}" destId="{A348CE5E-D9B4-495C-9F4B-BB7BDDE1D332}" srcOrd="0" destOrd="1" presId="urn:microsoft.com/office/officeart/2005/8/layout/hProcess4"/>
    <dgm:cxn modelId="{3FF78D52-1858-468E-A682-7D44D97983A9}" type="presOf" srcId="{D56CC907-63DB-4AB6-B279-0E798E712552}" destId="{4FCEE62D-0F09-4AFE-AC81-793E6E89506C}" srcOrd="1" destOrd="1" presId="urn:microsoft.com/office/officeart/2005/8/layout/hProcess4"/>
    <dgm:cxn modelId="{82FC6C7A-E511-4560-A855-691265B904A7}" type="presOf" srcId="{216E3D11-2C45-463F-B872-83345B44A461}" destId="{1E8E1D9A-6723-4313-B7F8-DAB9366480F1}" srcOrd="1" destOrd="1" presId="urn:microsoft.com/office/officeart/2005/8/layout/hProcess4"/>
    <dgm:cxn modelId="{F2CA925A-825C-497F-9E99-92590C8C6864}" srcId="{91948F4B-FED4-4E47-A9EF-1FE2BCC8D272}" destId="{01DFC8C5-43BF-4B41-84B7-44F6DA9AC29F}" srcOrd="0" destOrd="0" parTransId="{18106AA9-0B46-45F6-A944-C6BD8D8D8639}" sibTransId="{5868CD16-DB1E-4616-BB64-72FCEC2E14C4}"/>
    <dgm:cxn modelId="{F4F59E86-CD77-40D6-9C7C-EE46E08322D8}" srcId="{18525659-B974-4711-9635-8BD3237D4E96}" destId="{91948F4B-FED4-4E47-A9EF-1FE2BCC8D272}" srcOrd="1" destOrd="0" parTransId="{CCA52BA0-0EE3-4EE4-AF0C-428DA64F5377}" sibTransId="{ABC068EB-4CF7-4257-8F82-5D663790D63D}"/>
    <dgm:cxn modelId="{B05F1689-DB07-4995-A1ED-46B8DED474A7}" type="presOf" srcId="{E500C91B-E096-4BFE-933A-B76FAFAD3A21}" destId="{4FCEE62D-0F09-4AFE-AC81-793E6E89506C}" srcOrd="1" destOrd="0" presId="urn:microsoft.com/office/officeart/2005/8/layout/hProcess4"/>
    <dgm:cxn modelId="{BEF83389-424B-49BD-871C-E00E14433F4E}" type="presOf" srcId="{ADA72C4A-026D-4456-A28F-2BF73F2BC231}" destId="{D1F5FDF5-F4B0-4757-AB43-28D0DDE25196}" srcOrd="0" destOrd="0" presId="urn:microsoft.com/office/officeart/2005/8/layout/hProcess4"/>
    <dgm:cxn modelId="{9B801393-D1E1-44B1-9A9A-ADB0B49BA560}" srcId="{E122C1C9-7F2C-40F0-A772-5B0BC3726EFA}" destId="{D56CC907-63DB-4AB6-B279-0E798E712552}" srcOrd="1" destOrd="0" parTransId="{3A5BDF79-8FE4-40C8-92B5-196C49012680}" sibTransId="{2740D961-2597-4A01-B600-2FD4E72A5D3C}"/>
    <dgm:cxn modelId="{2C5090A1-9D5E-4613-8294-3C055DDB8E7C}" type="presOf" srcId="{ABC068EB-4CF7-4257-8F82-5D663790D63D}" destId="{A6A37DD1-629B-4AA3-961E-F116F3EC20A5}" srcOrd="0" destOrd="0" presId="urn:microsoft.com/office/officeart/2005/8/layout/hProcess4"/>
    <dgm:cxn modelId="{7F090EAF-E019-4319-96CA-1A04ED7B7158}" srcId="{91948F4B-FED4-4E47-A9EF-1FE2BCC8D272}" destId="{216E3D11-2C45-463F-B872-83345B44A461}" srcOrd="1" destOrd="0" parTransId="{0F2CF84F-DD21-47D6-AC06-09B72CEB5B68}" sibTransId="{A10BF54C-96FB-43BC-A469-FE7117F5DEBF}"/>
    <dgm:cxn modelId="{4B2AE7D7-5C06-4AD9-BFD5-23966C2B1656}" srcId="{18525659-B974-4711-9635-8BD3237D4E96}" destId="{E122C1C9-7F2C-40F0-A772-5B0BC3726EFA}" srcOrd="0" destOrd="0" parTransId="{B8DD1CF7-1DE4-4F4D-85E0-79D35A036728}" sibTransId="{ABBD8852-E543-4155-980C-150BDADAFCEA}"/>
    <dgm:cxn modelId="{636818D8-A8EB-4436-893A-9733119D1966}" type="presOf" srcId="{D98E021E-BD94-4BE3-A276-0EEB889DD307}" destId="{294BF8C9-F245-4758-B214-B957B74B0F05}" srcOrd="0" destOrd="0" presId="urn:microsoft.com/office/officeart/2005/8/layout/hProcess4"/>
    <dgm:cxn modelId="{537CE1E3-F40E-4995-A7D2-AEA4BE70C35F}" type="presOf" srcId="{18525659-B974-4711-9635-8BD3237D4E96}" destId="{4FEE0B6A-0A2C-4A86-9239-6979A3CFD33A}" srcOrd="0" destOrd="0" presId="urn:microsoft.com/office/officeart/2005/8/layout/hProcess4"/>
    <dgm:cxn modelId="{610D78EA-1B9B-491C-B7C6-1370DA8A7944}" srcId="{ADA72C4A-026D-4456-A28F-2BF73F2BC231}" destId="{D98E021E-BD94-4BE3-A276-0EEB889DD307}" srcOrd="0" destOrd="0" parTransId="{DED3A449-A0C2-4712-9D06-92DFA3A2D8FC}" sibTransId="{C7EC4AEC-B89B-4778-8387-A5DB274A7EE7}"/>
    <dgm:cxn modelId="{0B5BB2EA-2481-43E9-8337-F54F7B38AA24}" type="presOf" srcId="{91948F4B-FED4-4E47-A9EF-1FE2BCC8D272}" destId="{5EBF8624-EFC8-47AE-AB60-6106C01C834B}" srcOrd="0" destOrd="0" presId="urn:microsoft.com/office/officeart/2005/8/layout/hProcess4"/>
    <dgm:cxn modelId="{85EEBDF1-1206-4628-A690-AE792C9E93C2}" type="presOf" srcId="{C9038A0F-B212-4F82-92BE-1F39489D92EE}" destId="{294BF8C9-F245-4758-B214-B957B74B0F05}" srcOrd="0" destOrd="1" presId="urn:microsoft.com/office/officeart/2005/8/layout/hProcess4"/>
    <dgm:cxn modelId="{69A27DF9-5A22-4D6C-A2DD-24E406CC0C14}" type="presOf" srcId="{E122C1C9-7F2C-40F0-A772-5B0BC3726EFA}" destId="{EC8AA4CC-F4FB-46D3-AD75-2C729262B679}" srcOrd="0" destOrd="0" presId="urn:microsoft.com/office/officeart/2005/8/layout/hProcess4"/>
    <dgm:cxn modelId="{303ECE8C-E985-4543-B030-9903510F6A4A}" type="presParOf" srcId="{4FEE0B6A-0A2C-4A86-9239-6979A3CFD33A}" destId="{DCD8D31E-2765-4F10-9080-D20672423453}" srcOrd="0" destOrd="0" presId="urn:microsoft.com/office/officeart/2005/8/layout/hProcess4"/>
    <dgm:cxn modelId="{C76950A2-3330-48BA-B704-935164D6BF44}" type="presParOf" srcId="{4FEE0B6A-0A2C-4A86-9239-6979A3CFD33A}" destId="{A7EF3469-8D2D-45DB-8D04-4A123AD1BCF3}" srcOrd="1" destOrd="0" presId="urn:microsoft.com/office/officeart/2005/8/layout/hProcess4"/>
    <dgm:cxn modelId="{B8F80BC7-07D8-49B4-B50A-96A057221662}" type="presParOf" srcId="{4FEE0B6A-0A2C-4A86-9239-6979A3CFD33A}" destId="{DE902FCA-558C-44D6-9A29-72183C60728C}" srcOrd="2" destOrd="0" presId="urn:microsoft.com/office/officeart/2005/8/layout/hProcess4"/>
    <dgm:cxn modelId="{8A8D418D-4F82-41C9-BD11-C2516405D8EF}" type="presParOf" srcId="{DE902FCA-558C-44D6-9A29-72183C60728C}" destId="{1BC63C87-1254-4167-BB40-FB1A32B00527}" srcOrd="0" destOrd="0" presId="urn:microsoft.com/office/officeart/2005/8/layout/hProcess4"/>
    <dgm:cxn modelId="{08ACB503-59A4-4DDD-A24A-C9BA5D2BBCFB}" type="presParOf" srcId="{1BC63C87-1254-4167-BB40-FB1A32B00527}" destId="{A8DEFD1D-3358-4E50-A722-7DA77A049615}" srcOrd="0" destOrd="0" presId="urn:microsoft.com/office/officeart/2005/8/layout/hProcess4"/>
    <dgm:cxn modelId="{07A6A1DF-8B0E-45A1-8B2B-18641A4279B9}" type="presParOf" srcId="{1BC63C87-1254-4167-BB40-FB1A32B00527}" destId="{D7008340-6564-444E-8371-93694B5C5D9F}" srcOrd="1" destOrd="0" presId="urn:microsoft.com/office/officeart/2005/8/layout/hProcess4"/>
    <dgm:cxn modelId="{F087CD04-0F3B-43F0-BF58-D6880429853C}" type="presParOf" srcId="{1BC63C87-1254-4167-BB40-FB1A32B00527}" destId="{4FCEE62D-0F09-4AFE-AC81-793E6E89506C}" srcOrd="2" destOrd="0" presId="urn:microsoft.com/office/officeart/2005/8/layout/hProcess4"/>
    <dgm:cxn modelId="{B92313A5-1116-43BB-BA47-CA9D6E956611}" type="presParOf" srcId="{1BC63C87-1254-4167-BB40-FB1A32B00527}" destId="{EC8AA4CC-F4FB-46D3-AD75-2C729262B679}" srcOrd="3" destOrd="0" presId="urn:microsoft.com/office/officeart/2005/8/layout/hProcess4"/>
    <dgm:cxn modelId="{B07B6D9D-6AC3-42E2-8AEC-62FE7DC30948}" type="presParOf" srcId="{1BC63C87-1254-4167-BB40-FB1A32B00527}" destId="{C39FF44C-0916-485D-9DF9-9D1E9FDE8058}" srcOrd="4" destOrd="0" presId="urn:microsoft.com/office/officeart/2005/8/layout/hProcess4"/>
    <dgm:cxn modelId="{7BA87F3C-40D2-4D1A-A33C-8213992B3C3D}" type="presParOf" srcId="{DE902FCA-558C-44D6-9A29-72183C60728C}" destId="{F08103C9-CACB-42A2-AF1D-5CC6F21190C4}" srcOrd="1" destOrd="0" presId="urn:microsoft.com/office/officeart/2005/8/layout/hProcess4"/>
    <dgm:cxn modelId="{53D55512-F60C-4FE5-A27E-71E0BB035AB9}" type="presParOf" srcId="{DE902FCA-558C-44D6-9A29-72183C60728C}" destId="{F47B27D5-45E4-4264-BC4A-2B353FE34325}" srcOrd="2" destOrd="0" presId="urn:microsoft.com/office/officeart/2005/8/layout/hProcess4"/>
    <dgm:cxn modelId="{329D8507-BAC2-428D-BE21-BE2103BBE829}" type="presParOf" srcId="{F47B27D5-45E4-4264-BC4A-2B353FE34325}" destId="{8AB99D49-5E21-49A9-95E6-4941A6E48FB8}" srcOrd="0" destOrd="0" presId="urn:microsoft.com/office/officeart/2005/8/layout/hProcess4"/>
    <dgm:cxn modelId="{01BB70BF-1430-4655-9BDC-F2C5B329B5F8}" type="presParOf" srcId="{F47B27D5-45E4-4264-BC4A-2B353FE34325}" destId="{A348CE5E-D9B4-495C-9F4B-BB7BDDE1D332}" srcOrd="1" destOrd="0" presId="urn:microsoft.com/office/officeart/2005/8/layout/hProcess4"/>
    <dgm:cxn modelId="{2344CA87-FBF3-4AB9-BA42-9C34AF1E4480}" type="presParOf" srcId="{F47B27D5-45E4-4264-BC4A-2B353FE34325}" destId="{1E8E1D9A-6723-4313-B7F8-DAB9366480F1}" srcOrd="2" destOrd="0" presId="urn:microsoft.com/office/officeart/2005/8/layout/hProcess4"/>
    <dgm:cxn modelId="{A6ABB6FE-1274-4C1C-AECD-7580D009F007}" type="presParOf" srcId="{F47B27D5-45E4-4264-BC4A-2B353FE34325}" destId="{5EBF8624-EFC8-47AE-AB60-6106C01C834B}" srcOrd="3" destOrd="0" presId="urn:microsoft.com/office/officeart/2005/8/layout/hProcess4"/>
    <dgm:cxn modelId="{361D8C12-ECFB-4D08-AD69-2DB69BDE76A2}" type="presParOf" srcId="{F47B27D5-45E4-4264-BC4A-2B353FE34325}" destId="{27353C8C-62A6-42DF-8141-4E444E55135C}" srcOrd="4" destOrd="0" presId="urn:microsoft.com/office/officeart/2005/8/layout/hProcess4"/>
    <dgm:cxn modelId="{47A9A23B-F309-43ED-B918-EC08EC85AC77}" type="presParOf" srcId="{DE902FCA-558C-44D6-9A29-72183C60728C}" destId="{A6A37DD1-629B-4AA3-961E-F116F3EC20A5}" srcOrd="3" destOrd="0" presId="urn:microsoft.com/office/officeart/2005/8/layout/hProcess4"/>
    <dgm:cxn modelId="{59947248-5211-4694-A8CF-C60EB1024F21}" type="presParOf" srcId="{DE902FCA-558C-44D6-9A29-72183C60728C}" destId="{E6C396D6-D2B7-40DF-875F-FB6FA4F876DD}" srcOrd="4" destOrd="0" presId="urn:microsoft.com/office/officeart/2005/8/layout/hProcess4"/>
    <dgm:cxn modelId="{F1661944-AF39-40DC-BDC6-6E8DEBE1EAC9}" type="presParOf" srcId="{E6C396D6-D2B7-40DF-875F-FB6FA4F876DD}" destId="{93BF3A10-67A3-43A1-9F6B-E9F324B25749}" srcOrd="0" destOrd="0" presId="urn:microsoft.com/office/officeart/2005/8/layout/hProcess4"/>
    <dgm:cxn modelId="{723171A5-C8A6-4D7C-AB66-AFBD68568A71}" type="presParOf" srcId="{E6C396D6-D2B7-40DF-875F-FB6FA4F876DD}" destId="{294BF8C9-F245-4758-B214-B957B74B0F05}" srcOrd="1" destOrd="0" presId="urn:microsoft.com/office/officeart/2005/8/layout/hProcess4"/>
    <dgm:cxn modelId="{075AF3AC-4119-4D05-806B-BD311DF59D6C}" type="presParOf" srcId="{E6C396D6-D2B7-40DF-875F-FB6FA4F876DD}" destId="{0F677510-34C6-44D8-B6CE-F181BEC11131}" srcOrd="2" destOrd="0" presId="urn:microsoft.com/office/officeart/2005/8/layout/hProcess4"/>
    <dgm:cxn modelId="{5297A8D0-C614-402A-A073-AE268316F0B8}" type="presParOf" srcId="{E6C396D6-D2B7-40DF-875F-FB6FA4F876DD}" destId="{D1F5FDF5-F4B0-4757-AB43-28D0DDE25196}" srcOrd="3" destOrd="0" presId="urn:microsoft.com/office/officeart/2005/8/layout/hProcess4"/>
    <dgm:cxn modelId="{44B67780-9844-4394-B537-E0929A34DECD}" type="presParOf" srcId="{E6C396D6-D2B7-40DF-875F-FB6FA4F876DD}" destId="{46F0349C-C87C-4B0F-A83E-26B1C0E5EA5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00C02-83E1-AA4C-8D39-0F8C33EB5337}">
      <dsp:nvSpPr>
        <dsp:cNvPr id="0" name=""/>
        <dsp:cNvSpPr/>
      </dsp:nvSpPr>
      <dsp:spPr>
        <a:xfrm rot="16200000">
          <a:off x="702328" y="390469"/>
          <a:ext cx="2566820" cy="3430667"/>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63830" tIns="273050" rIns="245745" bIns="273050" numCol="1" spcCol="1270" anchor="t" anchorCtr="0">
          <a:noAutofit/>
        </a:bodyPr>
        <a:lstStyle/>
        <a:p>
          <a:pPr marL="0" lvl="0" indent="0" algn="l" defTabSz="1911350">
            <a:lnSpc>
              <a:spcPct val="90000"/>
            </a:lnSpc>
            <a:spcBef>
              <a:spcPct val="0"/>
            </a:spcBef>
            <a:spcAft>
              <a:spcPct val="35000"/>
            </a:spcAft>
            <a:buNone/>
          </a:pPr>
          <a:r>
            <a:rPr lang="en-US" sz="4300" kern="1200" dirty="0">
              <a:solidFill>
                <a:sysClr val="windowText" lastClr="000000">
                  <a:hueOff val="0"/>
                  <a:satOff val="0"/>
                  <a:lumOff val="0"/>
                  <a:alphaOff val="0"/>
                </a:sysClr>
              </a:solidFill>
              <a:latin typeface="Arial"/>
              <a:ea typeface=""/>
              <a:cs typeface=""/>
            </a:rPr>
            <a:t>Teaching and Learning</a:t>
          </a:r>
        </a:p>
      </dsp:txBody>
      <dsp:txXfrm rot="5400000">
        <a:off x="395729" y="947716"/>
        <a:ext cx="3305343" cy="2316172"/>
      </dsp:txXfrm>
    </dsp:sp>
    <dsp:sp modelId="{D73B9053-95E4-A845-8A7C-09689E4B2B74}">
      <dsp:nvSpPr>
        <dsp:cNvPr id="0" name=""/>
        <dsp:cNvSpPr/>
      </dsp:nvSpPr>
      <dsp:spPr>
        <a:xfrm rot="5400000">
          <a:off x="3981372" y="565885"/>
          <a:ext cx="2566820" cy="2970487"/>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45745" tIns="273050" rIns="163830" bIns="273050" numCol="1" spcCol="1270" anchor="t" anchorCtr="0">
          <a:noAutofit/>
        </a:bodyPr>
        <a:lstStyle/>
        <a:p>
          <a:pPr marL="0" lvl="0" indent="0" algn="ctr" defTabSz="1911350">
            <a:lnSpc>
              <a:spcPct val="90000"/>
            </a:lnSpc>
            <a:spcBef>
              <a:spcPct val="0"/>
            </a:spcBef>
            <a:spcAft>
              <a:spcPct val="35000"/>
            </a:spcAft>
            <a:buNone/>
          </a:pPr>
          <a:endParaRPr lang="en-US" sz="4300" kern="1200" dirty="0">
            <a:solidFill>
              <a:sysClr val="windowText" lastClr="000000">
                <a:hueOff val="0"/>
                <a:satOff val="0"/>
                <a:lumOff val="0"/>
                <a:alphaOff val="0"/>
              </a:sysClr>
            </a:solidFill>
            <a:latin typeface="Arial"/>
            <a:ea typeface=""/>
            <a:cs typeface=""/>
          </a:endParaRPr>
        </a:p>
        <a:p>
          <a:pPr marL="0" lvl="0" indent="0" algn="ctr" defTabSz="1911350">
            <a:lnSpc>
              <a:spcPct val="90000"/>
            </a:lnSpc>
            <a:spcBef>
              <a:spcPct val="0"/>
            </a:spcBef>
            <a:spcAft>
              <a:spcPct val="35000"/>
            </a:spcAft>
            <a:buNone/>
          </a:pPr>
          <a:r>
            <a:rPr lang="en-US" sz="4300" kern="1200" dirty="0">
              <a:solidFill>
                <a:sysClr val="windowText" lastClr="000000">
                  <a:hueOff val="0"/>
                  <a:satOff val="0"/>
                  <a:lumOff val="0"/>
                  <a:alphaOff val="0"/>
                </a:sysClr>
              </a:solidFill>
              <a:latin typeface="Arial"/>
              <a:ea typeface=""/>
              <a:cs typeface=""/>
            </a:rPr>
            <a:t>Conflict</a:t>
          </a:r>
        </a:p>
      </dsp:txBody>
      <dsp:txXfrm rot="-5400000">
        <a:off x="3779539" y="893042"/>
        <a:ext cx="2845163" cy="2316172"/>
      </dsp:txXfrm>
    </dsp:sp>
    <dsp:sp modelId="{C5AFD1B5-BC46-0A49-B239-3484918A06BD}">
      <dsp:nvSpPr>
        <dsp:cNvPr id="0" name=""/>
        <dsp:cNvSpPr/>
      </dsp:nvSpPr>
      <dsp:spPr>
        <a:xfrm>
          <a:off x="2895597" y="0"/>
          <a:ext cx="1639826" cy="1639746"/>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68ECE7-89D0-794C-B3A7-02BFFD7C3DB7}">
      <dsp:nvSpPr>
        <dsp:cNvPr id="0" name=""/>
        <dsp:cNvSpPr/>
      </dsp:nvSpPr>
      <dsp:spPr>
        <a:xfrm rot="10800000">
          <a:off x="2914471" y="2352818"/>
          <a:ext cx="1639826" cy="1639746"/>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04ED3-C988-1F4D-841D-32405886B5FE}">
      <dsp:nvSpPr>
        <dsp:cNvPr id="0" name=""/>
        <dsp:cNvSpPr/>
      </dsp:nvSpPr>
      <dsp:spPr>
        <a:xfrm rot="16200000">
          <a:off x="750972" y="161692"/>
          <a:ext cx="3062185" cy="4564130"/>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52400" tIns="254000" rIns="228600" bIns="254000" numCol="1" spcCol="1270" anchor="t" anchorCtr="0">
          <a:noAutofit/>
        </a:bodyPr>
        <a:lstStyle/>
        <a:p>
          <a:pPr marL="0" lvl="0" indent="0" algn="l" defTabSz="1778000">
            <a:lnSpc>
              <a:spcPct val="90000"/>
            </a:lnSpc>
            <a:spcBef>
              <a:spcPct val="0"/>
            </a:spcBef>
            <a:spcAft>
              <a:spcPct val="35000"/>
            </a:spcAft>
            <a:buNone/>
          </a:pPr>
          <a:r>
            <a:rPr lang="en-US" sz="4000" kern="1200" dirty="0"/>
            <a:t>Education Policy</a:t>
          </a:r>
        </a:p>
        <a:p>
          <a:pPr marL="285750" lvl="1" indent="-285750" algn="l" defTabSz="1778000">
            <a:lnSpc>
              <a:spcPct val="90000"/>
            </a:lnSpc>
            <a:spcBef>
              <a:spcPct val="0"/>
            </a:spcBef>
            <a:spcAft>
              <a:spcPct val="15000"/>
            </a:spcAft>
            <a:buChar char="•"/>
          </a:pPr>
          <a:r>
            <a:rPr lang="en-US" sz="4000" kern="1200" dirty="0"/>
            <a:t>Formulation</a:t>
          </a:r>
        </a:p>
        <a:p>
          <a:pPr marL="285750" lvl="1" indent="-285750" algn="l" defTabSz="1778000">
            <a:lnSpc>
              <a:spcPct val="90000"/>
            </a:lnSpc>
            <a:spcBef>
              <a:spcPct val="0"/>
            </a:spcBef>
            <a:spcAft>
              <a:spcPct val="15000"/>
            </a:spcAft>
            <a:buChar char="•"/>
          </a:pPr>
          <a:r>
            <a:rPr lang="en-US" sz="4000" kern="1200" dirty="0"/>
            <a:t>Implementation</a:t>
          </a:r>
        </a:p>
      </dsp:txBody>
      <dsp:txXfrm rot="5400000">
        <a:off x="149510" y="1062174"/>
        <a:ext cx="4414620" cy="2763165"/>
      </dsp:txXfrm>
    </dsp:sp>
    <dsp:sp modelId="{DD333033-3566-404F-A85C-F20653CDA30D}">
      <dsp:nvSpPr>
        <dsp:cNvPr id="0" name=""/>
        <dsp:cNvSpPr/>
      </dsp:nvSpPr>
      <dsp:spPr>
        <a:xfrm rot="5400000">
          <a:off x="4848477" y="520141"/>
          <a:ext cx="3062185" cy="3847171"/>
        </a:xfrm>
        <a:prstGeom prst="round2SameRect">
          <a:avLst>
            <a:gd name="adj1" fmla="val 16670"/>
            <a:gd name="adj2" fmla="val 0"/>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20015" tIns="133350" rIns="80010" bIns="133350" numCol="1" spcCol="1270" anchor="t" anchorCtr="0">
          <a:noAutofit/>
        </a:bodyPr>
        <a:lstStyle/>
        <a:p>
          <a:pPr marL="0" lvl="0" indent="0" algn="l" defTabSz="933450">
            <a:lnSpc>
              <a:spcPct val="90000"/>
            </a:lnSpc>
            <a:spcBef>
              <a:spcPct val="0"/>
            </a:spcBef>
            <a:spcAft>
              <a:spcPct val="35000"/>
            </a:spcAft>
            <a:buNone/>
          </a:pPr>
          <a:endParaRPr lang="en-US" sz="2100" kern="1200" dirty="0"/>
        </a:p>
        <a:p>
          <a:pPr marL="0" lvl="0" indent="0" algn="l" defTabSz="933450">
            <a:lnSpc>
              <a:spcPct val="90000"/>
            </a:lnSpc>
            <a:spcBef>
              <a:spcPct val="0"/>
            </a:spcBef>
            <a:spcAft>
              <a:spcPct val="35000"/>
            </a:spcAft>
            <a:buNone/>
          </a:pPr>
          <a:endParaRPr lang="en-US" sz="2100" kern="1200" dirty="0"/>
        </a:p>
        <a:p>
          <a:pPr marL="0" lvl="0" indent="0" algn="ctr" defTabSz="933450">
            <a:lnSpc>
              <a:spcPct val="90000"/>
            </a:lnSpc>
            <a:spcBef>
              <a:spcPct val="0"/>
            </a:spcBef>
            <a:spcAft>
              <a:spcPct val="35000"/>
            </a:spcAft>
            <a:buNone/>
          </a:pPr>
          <a:r>
            <a:rPr lang="en-US" sz="4000" kern="1200" dirty="0"/>
            <a:t>Conflict</a:t>
          </a:r>
        </a:p>
      </dsp:txBody>
      <dsp:txXfrm rot="-5400000">
        <a:off x="4455984" y="1062144"/>
        <a:ext cx="3697661" cy="2763165"/>
      </dsp:txXfrm>
    </dsp:sp>
    <dsp:sp modelId="{2B11F740-6E14-D04D-AAE8-AB9BBCA283AE}">
      <dsp:nvSpPr>
        <dsp:cNvPr id="0" name=""/>
        <dsp:cNvSpPr/>
      </dsp:nvSpPr>
      <dsp:spPr>
        <a:xfrm>
          <a:off x="3401069" y="-30986"/>
          <a:ext cx="1956292" cy="1956197"/>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0E8DB1F-433E-054F-B553-69AAEF7616B6}">
      <dsp:nvSpPr>
        <dsp:cNvPr id="0" name=""/>
        <dsp:cNvSpPr/>
      </dsp:nvSpPr>
      <dsp:spPr>
        <a:xfrm rot="10800000">
          <a:off x="3277177" y="2837870"/>
          <a:ext cx="1956292" cy="1956197"/>
        </a:xfrm>
        <a:prstGeom prst="circularArrow">
          <a:avLst>
            <a:gd name="adj1" fmla="val 12500"/>
            <a:gd name="adj2" fmla="val 1142322"/>
            <a:gd name="adj3" fmla="val 20457678"/>
            <a:gd name="adj4" fmla="val 10800000"/>
            <a:gd name="adj5" fmla="val 125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2F148-4379-CC4E-8ED4-656870A3114D}">
      <dsp:nvSpPr>
        <dsp:cNvPr id="0" name=""/>
        <dsp:cNvSpPr/>
      </dsp:nvSpPr>
      <dsp:spPr>
        <a:xfrm>
          <a:off x="0" y="0"/>
          <a:ext cx="9144000" cy="15954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Reflection Tool</a:t>
          </a:r>
        </a:p>
        <a:p>
          <a:pPr marL="0" lvl="0" indent="0" algn="l" defTabSz="1955800">
            <a:lnSpc>
              <a:spcPct val="90000"/>
            </a:lnSpc>
            <a:spcBef>
              <a:spcPct val="0"/>
            </a:spcBef>
            <a:spcAft>
              <a:spcPct val="35000"/>
            </a:spcAft>
            <a:buNone/>
          </a:pPr>
          <a:r>
            <a:rPr lang="en-US" sz="2400" kern="1200" dirty="0"/>
            <a:t>To assess, monitor or evaluate a programme.</a:t>
          </a:r>
        </a:p>
      </dsp:txBody>
      <dsp:txXfrm>
        <a:off x="1988343" y="0"/>
        <a:ext cx="7155656" cy="1595437"/>
      </dsp:txXfrm>
    </dsp:sp>
    <dsp:sp modelId="{6DB001F8-4E57-254B-A0B3-164DA759C86A}">
      <dsp:nvSpPr>
        <dsp:cNvPr id="0" name=""/>
        <dsp:cNvSpPr/>
      </dsp:nvSpPr>
      <dsp:spPr>
        <a:xfrm>
          <a:off x="159543" y="159543"/>
          <a:ext cx="1828800" cy="1276350"/>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A2929EB-3870-7F48-A482-161FE1750847}">
      <dsp:nvSpPr>
        <dsp:cNvPr id="0" name=""/>
        <dsp:cNvSpPr/>
      </dsp:nvSpPr>
      <dsp:spPr>
        <a:xfrm>
          <a:off x="0" y="1754981"/>
          <a:ext cx="9144000" cy="15954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Guidance Note</a:t>
          </a:r>
        </a:p>
        <a:p>
          <a:pPr marL="0" lvl="0" indent="0" algn="l" defTabSz="1955800">
            <a:lnSpc>
              <a:spcPct val="90000"/>
            </a:lnSpc>
            <a:spcBef>
              <a:spcPct val="0"/>
            </a:spcBef>
            <a:spcAft>
              <a:spcPct val="35000"/>
            </a:spcAft>
            <a:buNone/>
          </a:pPr>
          <a:r>
            <a:rPr lang="en-US" sz="2400" kern="1200" dirty="0"/>
            <a:t>To build capacity on key concepts and strategies.</a:t>
          </a:r>
        </a:p>
      </dsp:txBody>
      <dsp:txXfrm>
        <a:off x="1988343" y="1754981"/>
        <a:ext cx="7155656" cy="1595437"/>
      </dsp:txXfrm>
    </dsp:sp>
    <dsp:sp modelId="{EF556AEA-7661-FE48-A121-46E0D3E9B87A}">
      <dsp:nvSpPr>
        <dsp:cNvPr id="0" name=""/>
        <dsp:cNvSpPr/>
      </dsp:nvSpPr>
      <dsp:spPr>
        <a:xfrm>
          <a:off x="159543" y="1914525"/>
          <a:ext cx="1828800" cy="1276350"/>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65EA2D-FAF3-C64D-9AD8-D407CE72465F}">
      <dsp:nvSpPr>
        <dsp:cNvPr id="0" name=""/>
        <dsp:cNvSpPr/>
      </dsp:nvSpPr>
      <dsp:spPr>
        <a:xfrm>
          <a:off x="0" y="3509962"/>
          <a:ext cx="9144000" cy="1595437"/>
        </a:xfrm>
        <a:prstGeom prst="roundRect">
          <a:avLst>
            <a:gd name="adj" fmla="val 10000"/>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dirty="0"/>
            <a:t>Guiding Principles</a:t>
          </a:r>
        </a:p>
        <a:p>
          <a:pPr marL="0" lvl="0" indent="0" algn="l" defTabSz="1955800">
            <a:lnSpc>
              <a:spcPct val="90000"/>
            </a:lnSpc>
            <a:spcBef>
              <a:spcPct val="0"/>
            </a:spcBef>
            <a:spcAft>
              <a:spcPct val="35000"/>
            </a:spcAft>
            <a:buNone/>
          </a:pPr>
          <a:r>
            <a:rPr lang="en-US" sz="2400" kern="1200" dirty="0"/>
            <a:t>To raise awareness and adopt as standards of practice.</a:t>
          </a:r>
        </a:p>
      </dsp:txBody>
      <dsp:txXfrm>
        <a:off x="1988343" y="3509962"/>
        <a:ext cx="7155656" cy="1595437"/>
      </dsp:txXfrm>
    </dsp:sp>
    <dsp:sp modelId="{9616FA8C-277A-B542-B163-302E1A646671}">
      <dsp:nvSpPr>
        <dsp:cNvPr id="0" name=""/>
        <dsp:cNvSpPr/>
      </dsp:nvSpPr>
      <dsp:spPr>
        <a:xfrm>
          <a:off x="159543" y="3669506"/>
          <a:ext cx="1828800" cy="1276350"/>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00C02-83E1-AA4C-8D39-0F8C33EB5337}">
      <dsp:nvSpPr>
        <dsp:cNvPr id="0" name=""/>
        <dsp:cNvSpPr/>
      </dsp:nvSpPr>
      <dsp:spPr>
        <a:xfrm rot="16200000">
          <a:off x="807901" y="442635"/>
          <a:ext cx="2909741" cy="3888997"/>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148590" tIns="247650" rIns="222885" bIns="247650" numCol="1" spcCol="1270" anchor="t" anchorCtr="0">
          <a:noAutofit/>
        </a:bodyPr>
        <a:lstStyle/>
        <a:p>
          <a:pPr marL="0" lvl="0" indent="0" algn="l" defTabSz="1733550">
            <a:lnSpc>
              <a:spcPct val="90000"/>
            </a:lnSpc>
            <a:spcBef>
              <a:spcPct val="0"/>
            </a:spcBef>
            <a:spcAft>
              <a:spcPct val="35000"/>
            </a:spcAft>
            <a:buNone/>
          </a:pPr>
          <a:r>
            <a:rPr lang="en-US" sz="3900" kern="1200" dirty="0">
              <a:solidFill>
                <a:sysClr val="windowText" lastClr="000000">
                  <a:hueOff val="0"/>
                  <a:satOff val="0"/>
                  <a:lumOff val="0"/>
                  <a:alphaOff val="0"/>
                </a:sysClr>
              </a:solidFill>
              <a:latin typeface="Arial"/>
              <a:ea typeface=""/>
              <a:cs typeface=""/>
            </a:rPr>
            <a:t>Education Monitoring, Evaluation and Learning</a:t>
          </a:r>
        </a:p>
      </dsp:txBody>
      <dsp:txXfrm rot="5400000">
        <a:off x="460341" y="1074330"/>
        <a:ext cx="3746930" cy="2625607"/>
      </dsp:txXfrm>
    </dsp:sp>
    <dsp:sp modelId="{D73B9053-95E4-A845-8A7C-09689E4B2B74}">
      <dsp:nvSpPr>
        <dsp:cNvPr id="0" name=""/>
        <dsp:cNvSpPr/>
      </dsp:nvSpPr>
      <dsp:spPr>
        <a:xfrm rot="5400000">
          <a:off x="4525017" y="641487"/>
          <a:ext cx="2909741" cy="3367338"/>
        </a:xfrm>
        <a:prstGeom prst="round2SameRect">
          <a:avLst>
            <a:gd name="adj1" fmla="val 16670"/>
            <a:gd name="adj2" fmla="val 0"/>
          </a:avLst>
        </a:prstGeom>
        <a:solidFill>
          <a:srgbClr val="FBC01E">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217170" tIns="241300" rIns="144780" bIns="241300" numCol="1" spcCol="1270" anchor="t" anchorCtr="0">
          <a:noAutofit/>
        </a:bodyPr>
        <a:lstStyle/>
        <a:p>
          <a:pPr marL="0" lvl="0" indent="0" algn="ctr" defTabSz="1689100">
            <a:lnSpc>
              <a:spcPct val="90000"/>
            </a:lnSpc>
            <a:spcBef>
              <a:spcPct val="0"/>
            </a:spcBef>
            <a:spcAft>
              <a:spcPct val="35000"/>
            </a:spcAft>
            <a:buNone/>
          </a:pPr>
          <a:endParaRPr lang="en-US" sz="3800" kern="1200" dirty="0">
            <a:solidFill>
              <a:sysClr val="windowText" lastClr="000000">
                <a:hueOff val="0"/>
                <a:satOff val="0"/>
                <a:lumOff val="0"/>
                <a:alphaOff val="0"/>
              </a:sysClr>
            </a:solidFill>
            <a:latin typeface="Arial"/>
            <a:ea typeface=""/>
            <a:cs typeface=""/>
          </a:endParaRPr>
        </a:p>
        <a:p>
          <a:pPr marL="0" lvl="0" indent="0" algn="ctr" defTabSz="1689100">
            <a:lnSpc>
              <a:spcPct val="90000"/>
            </a:lnSpc>
            <a:spcBef>
              <a:spcPct val="0"/>
            </a:spcBef>
            <a:spcAft>
              <a:spcPct val="35000"/>
            </a:spcAft>
            <a:buNone/>
          </a:pPr>
          <a:r>
            <a:rPr lang="en-US" sz="3800" kern="1200" dirty="0">
              <a:solidFill>
                <a:sysClr val="windowText" lastClr="000000">
                  <a:hueOff val="0"/>
                  <a:satOff val="0"/>
                  <a:lumOff val="0"/>
                  <a:alphaOff val="0"/>
                </a:sysClr>
              </a:solidFill>
              <a:latin typeface="Arial"/>
              <a:ea typeface=""/>
              <a:cs typeface=""/>
            </a:rPr>
            <a:t>Conflict</a:t>
          </a:r>
        </a:p>
      </dsp:txBody>
      <dsp:txXfrm rot="-5400000">
        <a:off x="4296219" y="1012353"/>
        <a:ext cx="3225271" cy="2625607"/>
      </dsp:txXfrm>
    </dsp:sp>
    <dsp:sp modelId="{C5AFD1B5-BC46-0A49-B239-3484918A06BD}">
      <dsp:nvSpPr>
        <dsp:cNvPr id="0" name=""/>
        <dsp:cNvSpPr/>
      </dsp:nvSpPr>
      <dsp:spPr>
        <a:xfrm>
          <a:off x="3315581" y="0"/>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168ECE7-89D0-794C-B3A7-02BFFD7C3DB7}">
      <dsp:nvSpPr>
        <dsp:cNvPr id="0" name=""/>
        <dsp:cNvSpPr/>
      </dsp:nvSpPr>
      <dsp:spPr>
        <a:xfrm rot="10800000">
          <a:off x="3315581" y="2667149"/>
          <a:ext cx="1858903" cy="1858813"/>
        </a:xfrm>
        <a:prstGeom prst="circularArrow">
          <a:avLst>
            <a:gd name="adj1" fmla="val 12500"/>
            <a:gd name="adj2" fmla="val 1142322"/>
            <a:gd name="adj3" fmla="val 20457678"/>
            <a:gd name="adj4" fmla="val 10800000"/>
            <a:gd name="adj5" fmla="val 12500"/>
          </a:avLst>
        </a:prstGeom>
        <a:gradFill rotWithShape="0">
          <a:gsLst>
            <a:gs pos="0">
              <a:srgbClr val="FBC01E">
                <a:hueOff val="0"/>
                <a:satOff val="0"/>
                <a:lumOff val="0"/>
                <a:alphaOff val="0"/>
                <a:shade val="51000"/>
                <a:satMod val="130000"/>
              </a:srgbClr>
            </a:gs>
            <a:gs pos="80000">
              <a:srgbClr val="FBC01E">
                <a:hueOff val="0"/>
                <a:satOff val="0"/>
                <a:lumOff val="0"/>
                <a:alphaOff val="0"/>
                <a:shade val="93000"/>
                <a:satMod val="130000"/>
              </a:srgbClr>
            </a:gs>
            <a:gs pos="100000">
              <a:srgbClr val="FBC01E">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8340-6564-444E-8371-93694B5C5D9F}">
      <dsp:nvSpPr>
        <dsp:cNvPr id="0" name=""/>
        <dsp:cNvSpPr/>
      </dsp:nvSpPr>
      <dsp:spPr>
        <a:xfrm>
          <a:off x="3213"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What does it take for the </a:t>
          </a:r>
          <a:r>
            <a:rPr lang="en-US" sz="1200" u="none" kern="1200" dirty="0"/>
            <a:t>program’s MEL system to be conflict-sensitive?</a:t>
          </a:r>
          <a:endParaRPr lang="en-US" sz="1200" kern="1200" dirty="0"/>
        </a:p>
        <a:p>
          <a:pPr marL="114300" lvl="1" indent="-114300" algn="l" defTabSz="533400">
            <a:lnSpc>
              <a:spcPct val="90000"/>
            </a:lnSpc>
            <a:spcBef>
              <a:spcPct val="0"/>
            </a:spcBef>
            <a:spcAft>
              <a:spcPct val="15000"/>
            </a:spcAft>
            <a:buClrTx/>
            <a:buSzTx/>
            <a:buFontTx/>
            <a:buNone/>
          </a:pPr>
          <a:r>
            <a:rPr lang="en-US" sz="1200" b="1" u="none" kern="1200" dirty="0"/>
            <a:t>SOLUTION: </a:t>
          </a:r>
          <a:r>
            <a:rPr lang="en-US" sz="1200" u="none" kern="1200" dirty="0"/>
            <a:t>Move beyond output indicators; design the M&amp;E system in response to the findings from the conflict analysis/RERA</a:t>
          </a:r>
          <a:endParaRPr lang="en-US" sz="1200" kern="1200" dirty="0"/>
        </a:p>
      </dsp:txBody>
      <dsp:txXfrm>
        <a:off x="47829" y="1551750"/>
        <a:ext cx="2261341" cy="1434057"/>
      </dsp:txXfrm>
    </dsp:sp>
    <dsp:sp modelId="{F08103C9-CACB-42A2-AF1D-5CC6F21190C4}">
      <dsp:nvSpPr>
        <dsp:cNvPr id="0" name=""/>
        <dsp:cNvSpPr/>
      </dsp:nvSpPr>
      <dsp:spPr>
        <a:xfrm>
          <a:off x="1338989" y="2022088"/>
          <a:ext cx="2513641" cy="2513641"/>
        </a:xfrm>
        <a:prstGeom prst="leftCircularArrow">
          <a:avLst>
            <a:gd name="adj1" fmla="val 2844"/>
            <a:gd name="adj2" fmla="val 347426"/>
            <a:gd name="adj3" fmla="val 2122937"/>
            <a:gd name="adj4" fmla="val 9024489"/>
            <a:gd name="adj5" fmla="val 331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AA4CC-F4FB-46D3-AD75-2C729262B679}">
      <dsp:nvSpPr>
        <dsp:cNvPr id="0" name=""/>
        <dsp:cNvSpPr/>
      </dsp:nvSpPr>
      <dsp:spPr>
        <a:xfrm>
          <a:off x="525563" y="3030423"/>
          <a:ext cx="2089399" cy="8308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MEL activities can exacerbate conflict or contribute </a:t>
          </a:r>
          <a:r>
            <a:rPr lang="en-US" sz="1300" kern="1200"/>
            <a:t>to peacebuilding</a:t>
          </a:r>
          <a:endParaRPr lang="en-US" sz="1300" kern="1200" dirty="0"/>
        </a:p>
      </dsp:txBody>
      <dsp:txXfrm>
        <a:off x="549899" y="3054759"/>
        <a:ext cx="2040727" cy="782213"/>
      </dsp:txXfrm>
    </dsp:sp>
    <dsp:sp modelId="{A348CE5E-D9B4-495C-9F4B-BB7BDDE1D332}">
      <dsp:nvSpPr>
        <dsp:cNvPr id="0" name=""/>
        <dsp:cNvSpPr/>
      </dsp:nvSpPr>
      <dsp:spPr>
        <a:xfrm>
          <a:off x="2955362"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385726"/>
              <a:satOff val="-20833"/>
              <a:lumOff val="2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does the MEL system assess changing contextual conditions and work with program management to adapt?</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RERA followed by Rolling Assessments of the changing conditions; adaptive management</a:t>
          </a:r>
        </a:p>
      </dsp:txBody>
      <dsp:txXfrm>
        <a:off x="2999978" y="1967192"/>
        <a:ext cx="2261341" cy="1434057"/>
      </dsp:txXfrm>
    </dsp:sp>
    <dsp:sp modelId="{A6A37DD1-629B-4AA3-961E-F116F3EC20A5}">
      <dsp:nvSpPr>
        <dsp:cNvPr id="0" name=""/>
        <dsp:cNvSpPr/>
      </dsp:nvSpPr>
      <dsp:spPr>
        <a:xfrm>
          <a:off x="4271550" y="341253"/>
          <a:ext cx="2813992" cy="2813992"/>
        </a:xfrm>
        <a:prstGeom prst="circularArrow">
          <a:avLst>
            <a:gd name="adj1" fmla="val 2540"/>
            <a:gd name="adj2" fmla="val 308156"/>
            <a:gd name="adj3" fmla="val 19516334"/>
            <a:gd name="adj4" fmla="val 12575511"/>
            <a:gd name="adj5" fmla="val 2964"/>
          </a:avLst>
        </a:prstGeom>
        <a:solidFill>
          <a:schemeClr val="accent3">
            <a:hueOff val="12771452"/>
            <a:satOff val="-41666"/>
            <a:lumOff val="5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F8624-EFC8-47AE-AB60-6106C01C834B}">
      <dsp:nvSpPr>
        <dsp:cNvPr id="0" name=""/>
        <dsp:cNvSpPr/>
      </dsp:nvSpPr>
      <dsp:spPr>
        <a:xfrm>
          <a:off x="3477711" y="1091691"/>
          <a:ext cx="2089399" cy="830885"/>
        </a:xfrm>
        <a:prstGeom prst="roundRect">
          <a:avLst>
            <a:gd name="adj" fmla="val 10000"/>
          </a:avLst>
        </a:prstGeom>
        <a:solidFill>
          <a:schemeClr val="accent3">
            <a:hueOff val="6385726"/>
            <a:satOff val="-20833"/>
            <a:lumOff val="2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Conflict dynamics are always changing and a conflict analysis can’t be a one-time deal. </a:t>
          </a:r>
        </a:p>
      </dsp:txBody>
      <dsp:txXfrm>
        <a:off x="3502047" y="1116027"/>
        <a:ext cx="2040727" cy="782213"/>
      </dsp:txXfrm>
    </dsp:sp>
    <dsp:sp modelId="{294BF8C9-F245-4758-B214-B957B74B0F05}">
      <dsp:nvSpPr>
        <dsp:cNvPr id="0" name=""/>
        <dsp:cNvSpPr/>
      </dsp:nvSpPr>
      <dsp:spPr>
        <a:xfrm>
          <a:off x="5907510"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2771452"/>
              <a:satOff val="-41666"/>
              <a:lumOff val="5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conflict sensitive is the program? What actions can be taken to improve conflict-sensitivity?</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Use the INEE Reflection Tool, USAID conflict sensitivity checklist</a:t>
          </a:r>
        </a:p>
      </dsp:txBody>
      <dsp:txXfrm>
        <a:off x="5952126" y="1551750"/>
        <a:ext cx="2261341" cy="1434057"/>
      </dsp:txXfrm>
    </dsp:sp>
    <dsp:sp modelId="{D1F5FDF5-F4B0-4757-AB43-28D0DDE25196}">
      <dsp:nvSpPr>
        <dsp:cNvPr id="0" name=""/>
        <dsp:cNvSpPr/>
      </dsp:nvSpPr>
      <dsp:spPr>
        <a:xfrm>
          <a:off x="6429860" y="3030423"/>
          <a:ext cx="2089399" cy="830885"/>
        </a:xfrm>
        <a:prstGeom prst="roundRect">
          <a:avLst>
            <a:gd name="adj" fmla="val 10000"/>
          </a:avLst>
        </a:prstGeom>
        <a:solidFill>
          <a:schemeClr val="accent3">
            <a:hueOff val="12771452"/>
            <a:satOff val="-41666"/>
            <a:lumOff val="5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Programs need to be reviewed and evaluated periodically, and adjustments </a:t>
          </a:r>
          <a:r>
            <a:rPr lang="en-US" sz="1300" kern="1200"/>
            <a:t>made.</a:t>
          </a:r>
          <a:endParaRPr lang="en-US" sz="1300" kern="1200" dirty="0"/>
        </a:p>
      </dsp:txBody>
      <dsp:txXfrm>
        <a:off x="6454196" y="3054759"/>
        <a:ext cx="2040727" cy="78221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8340-6564-444E-8371-93694B5C5D9F}">
      <dsp:nvSpPr>
        <dsp:cNvPr id="0" name=""/>
        <dsp:cNvSpPr/>
      </dsp:nvSpPr>
      <dsp:spPr>
        <a:xfrm>
          <a:off x="3213"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What does it take for the </a:t>
          </a:r>
          <a:r>
            <a:rPr lang="en-US" sz="1200" u="none" kern="1200" dirty="0"/>
            <a:t>program’s MEL system to be conflict-sensitive?</a:t>
          </a:r>
          <a:endParaRPr lang="en-US" sz="1200" kern="1200" dirty="0"/>
        </a:p>
        <a:p>
          <a:pPr marL="114300" lvl="1" indent="-114300" algn="l" defTabSz="533400">
            <a:lnSpc>
              <a:spcPct val="90000"/>
            </a:lnSpc>
            <a:spcBef>
              <a:spcPct val="0"/>
            </a:spcBef>
            <a:spcAft>
              <a:spcPct val="15000"/>
            </a:spcAft>
            <a:buClrTx/>
            <a:buSzTx/>
            <a:buFontTx/>
            <a:buNone/>
          </a:pPr>
          <a:r>
            <a:rPr lang="en-US" sz="1200" b="1" u="none" kern="1200" dirty="0"/>
            <a:t>SOLUTION: </a:t>
          </a:r>
          <a:r>
            <a:rPr lang="en-US" sz="1200" u="none" kern="1200" dirty="0"/>
            <a:t>Move beyond output indicators; design the M&amp;E system in response to the findings from the conflict analysis/RERA</a:t>
          </a:r>
          <a:endParaRPr lang="en-US" sz="1200" kern="1200" dirty="0"/>
        </a:p>
      </dsp:txBody>
      <dsp:txXfrm>
        <a:off x="47829" y="1551750"/>
        <a:ext cx="2261341" cy="1434057"/>
      </dsp:txXfrm>
    </dsp:sp>
    <dsp:sp modelId="{F08103C9-CACB-42A2-AF1D-5CC6F21190C4}">
      <dsp:nvSpPr>
        <dsp:cNvPr id="0" name=""/>
        <dsp:cNvSpPr/>
      </dsp:nvSpPr>
      <dsp:spPr>
        <a:xfrm>
          <a:off x="1338989" y="2022088"/>
          <a:ext cx="2513641" cy="2513641"/>
        </a:xfrm>
        <a:prstGeom prst="leftCircularArrow">
          <a:avLst>
            <a:gd name="adj1" fmla="val 2844"/>
            <a:gd name="adj2" fmla="val 347426"/>
            <a:gd name="adj3" fmla="val 2122937"/>
            <a:gd name="adj4" fmla="val 9024489"/>
            <a:gd name="adj5" fmla="val 331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AA4CC-F4FB-46D3-AD75-2C729262B679}">
      <dsp:nvSpPr>
        <dsp:cNvPr id="0" name=""/>
        <dsp:cNvSpPr/>
      </dsp:nvSpPr>
      <dsp:spPr>
        <a:xfrm>
          <a:off x="525563" y="3030423"/>
          <a:ext cx="2089399" cy="8308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MEL activities can exacerbate conflict or contribute </a:t>
          </a:r>
          <a:r>
            <a:rPr lang="en-US" sz="1300" kern="1200"/>
            <a:t>to peacebuilding</a:t>
          </a:r>
          <a:endParaRPr lang="en-US" sz="1300" kern="1200" dirty="0"/>
        </a:p>
      </dsp:txBody>
      <dsp:txXfrm>
        <a:off x="549899" y="3054759"/>
        <a:ext cx="2040727" cy="782213"/>
      </dsp:txXfrm>
    </dsp:sp>
    <dsp:sp modelId="{A348CE5E-D9B4-495C-9F4B-BB7BDDE1D332}">
      <dsp:nvSpPr>
        <dsp:cNvPr id="0" name=""/>
        <dsp:cNvSpPr/>
      </dsp:nvSpPr>
      <dsp:spPr>
        <a:xfrm>
          <a:off x="2955362"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385726"/>
              <a:satOff val="-20833"/>
              <a:lumOff val="2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does the MEL system assess changing contextual conditions and work with program management to adapt?</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RERA followed by Rolling Assessments of the changing conditions; adaptive management</a:t>
          </a:r>
        </a:p>
      </dsp:txBody>
      <dsp:txXfrm>
        <a:off x="2999978" y="1967192"/>
        <a:ext cx="2261341" cy="1434057"/>
      </dsp:txXfrm>
    </dsp:sp>
    <dsp:sp modelId="{A6A37DD1-629B-4AA3-961E-F116F3EC20A5}">
      <dsp:nvSpPr>
        <dsp:cNvPr id="0" name=""/>
        <dsp:cNvSpPr/>
      </dsp:nvSpPr>
      <dsp:spPr>
        <a:xfrm>
          <a:off x="4271550" y="341253"/>
          <a:ext cx="2813992" cy="2813992"/>
        </a:xfrm>
        <a:prstGeom prst="circularArrow">
          <a:avLst>
            <a:gd name="adj1" fmla="val 2540"/>
            <a:gd name="adj2" fmla="val 308156"/>
            <a:gd name="adj3" fmla="val 19516334"/>
            <a:gd name="adj4" fmla="val 12575511"/>
            <a:gd name="adj5" fmla="val 2964"/>
          </a:avLst>
        </a:prstGeom>
        <a:solidFill>
          <a:schemeClr val="accent3">
            <a:hueOff val="12771452"/>
            <a:satOff val="-41666"/>
            <a:lumOff val="5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F8624-EFC8-47AE-AB60-6106C01C834B}">
      <dsp:nvSpPr>
        <dsp:cNvPr id="0" name=""/>
        <dsp:cNvSpPr/>
      </dsp:nvSpPr>
      <dsp:spPr>
        <a:xfrm>
          <a:off x="3477711" y="1091691"/>
          <a:ext cx="2089399" cy="830885"/>
        </a:xfrm>
        <a:prstGeom prst="roundRect">
          <a:avLst>
            <a:gd name="adj" fmla="val 10000"/>
          </a:avLst>
        </a:prstGeom>
        <a:solidFill>
          <a:schemeClr val="accent3">
            <a:hueOff val="6385726"/>
            <a:satOff val="-20833"/>
            <a:lumOff val="2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Conflict dynamics are always changing and a conflict analysis can’t be a one-time deal. </a:t>
          </a:r>
        </a:p>
      </dsp:txBody>
      <dsp:txXfrm>
        <a:off x="3502047" y="1116027"/>
        <a:ext cx="2040727" cy="782213"/>
      </dsp:txXfrm>
    </dsp:sp>
    <dsp:sp modelId="{294BF8C9-F245-4758-B214-B957B74B0F05}">
      <dsp:nvSpPr>
        <dsp:cNvPr id="0" name=""/>
        <dsp:cNvSpPr/>
      </dsp:nvSpPr>
      <dsp:spPr>
        <a:xfrm>
          <a:off x="5907510"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2771452"/>
              <a:satOff val="-41666"/>
              <a:lumOff val="5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conflict sensitive is the program? What actions can be taken to improve conflict-sensitivity?</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Use the INEE Reflection Tool, USAID conflict sensitivity checklist</a:t>
          </a:r>
        </a:p>
      </dsp:txBody>
      <dsp:txXfrm>
        <a:off x="5952126" y="1551750"/>
        <a:ext cx="2261341" cy="1434057"/>
      </dsp:txXfrm>
    </dsp:sp>
    <dsp:sp modelId="{D1F5FDF5-F4B0-4757-AB43-28D0DDE25196}">
      <dsp:nvSpPr>
        <dsp:cNvPr id="0" name=""/>
        <dsp:cNvSpPr/>
      </dsp:nvSpPr>
      <dsp:spPr>
        <a:xfrm>
          <a:off x="6429860" y="3030423"/>
          <a:ext cx="2089399" cy="830885"/>
        </a:xfrm>
        <a:prstGeom prst="roundRect">
          <a:avLst>
            <a:gd name="adj" fmla="val 10000"/>
          </a:avLst>
        </a:prstGeom>
        <a:solidFill>
          <a:schemeClr val="accent3">
            <a:hueOff val="12771452"/>
            <a:satOff val="-41666"/>
            <a:lumOff val="5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Programs need to be reviewed and evaluated periodically, and adjustments </a:t>
          </a:r>
          <a:r>
            <a:rPr lang="en-US" sz="1300" kern="1200"/>
            <a:t>made.</a:t>
          </a:r>
          <a:endParaRPr lang="en-US" sz="1300" kern="1200" dirty="0"/>
        </a:p>
      </dsp:txBody>
      <dsp:txXfrm>
        <a:off x="6454196" y="3054759"/>
        <a:ext cx="2040727" cy="78221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485249-B6F0-49C6-82D4-58EF051A1032}">
      <dsp:nvSpPr>
        <dsp:cNvPr id="0" name=""/>
        <dsp:cNvSpPr/>
      </dsp:nvSpPr>
      <dsp:spPr>
        <a:xfrm>
          <a:off x="1143011" y="228610"/>
          <a:ext cx="2880360" cy="2880360"/>
        </a:xfrm>
        <a:prstGeom prst="pie">
          <a:avLst>
            <a:gd name="adj1" fmla="val 16200000"/>
            <a:gd name="adj2" fmla="val 54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Adaptive Management Approaches</a:t>
          </a:r>
        </a:p>
      </dsp:txBody>
      <dsp:txXfrm>
        <a:off x="2716922" y="982990"/>
        <a:ext cx="1028700" cy="1371600"/>
      </dsp:txXfrm>
    </dsp:sp>
    <dsp:sp modelId="{4BBC332B-A27E-4415-9A38-4C47FAF9C1A5}">
      <dsp:nvSpPr>
        <dsp:cNvPr id="0" name=""/>
        <dsp:cNvSpPr/>
      </dsp:nvSpPr>
      <dsp:spPr>
        <a:xfrm>
          <a:off x="992919" y="256319"/>
          <a:ext cx="2880360" cy="288036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Rolling Assessments of key contextual factors</a:t>
          </a:r>
        </a:p>
      </dsp:txBody>
      <dsp:txXfrm>
        <a:off x="1270668" y="1010700"/>
        <a:ext cx="1028700" cy="1371600"/>
      </dsp:txXfrm>
    </dsp:sp>
    <dsp:sp modelId="{15A462D1-657C-41F3-B4DE-590B3540D1EE}">
      <dsp:nvSpPr>
        <dsp:cNvPr id="0" name=""/>
        <dsp:cNvSpPr/>
      </dsp:nvSpPr>
      <dsp:spPr>
        <a:xfrm>
          <a:off x="964703" y="50302"/>
          <a:ext cx="3236976" cy="3236976"/>
        </a:xfrm>
        <a:prstGeom prst="circularArrow">
          <a:avLst>
            <a:gd name="adj1" fmla="val 5085"/>
            <a:gd name="adj2" fmla="val 327528"/>
            <a:gd name="adj3" fmla="val 5072472"/>
            <a:gd name="adj4" fmla="val 162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87F806-F159-4B88-B474-6EC7BED631C2}">
      <dsp:nvSpPr>
        <dsp:cNvPr id="0" name=""/>
        <dsp:cNvSpPr/>
      </dsp:nvSpPr>
      <dsp:spPr>
        <a:xfrm>
          <a:off x="814610" y="78011"/>
          <a:ext cx="3236976" cy="3236976"/>
        </a:xfrm>
        <a:prstGeom prst="circularArrow">
          <a:avLst>
            <a:gd name="adj1" fmla="val 5085"/>
            <a:gd name="adj2" fmla="val 327528"/>
            <a:gd name="adj3" fmla="val 15872472"/>
            <a:gd name="adj4" fmla="val 54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008340-6564-444E-8371-93694B5C5D9F}">
      <dsp:nvSpPr>
        <dsp:cNvPr id="0" name=""/>
        <dsp:cNvSpPr/>
      </dsp:nvSpPr>
      <dsp:spPr>
        <a:xfrm>
          <a:off x="3213"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What does it take for the </a:t>
          </a:r>
          <a:r>
            <a:rPr lang="en-US" sz="1200" u="none" kern="1200" dirty="0"/>
            <a:t>program’s MEL system to be conflict-sensitive?</a:t>
          </a:r>
          <a:endParaRPr lang="en-US" sz="1200" kern="1200" dirty="0"/>
        </a:p>
        <a:p>
          <a:pPr marL="114300" lvl="1" indent="-114300" algn="l" defTabSz="533400">
            <a:lnSpc>
              <a:spcPct val="90000"/>
            </a:lnSpc>
            <a:spcBef>
              <a:spcPct val="0"/>
            </a:spcBef>
            <a:spcAft>
              <a:spcPct val="15000"/>
            </a:spcAft>
            <a:buClrTx/>
            <a:buSzTx/>
            <a:buFontTx/>
            <a:buNone/>
          </a:pPr>
          <a:r>
            <a:rPr lang="en-US" sz="1200" b="1" u="none" kern="1200" dirty="0"/>
            <a:t>SOLUTION: </a:t>
          </a:r>
          <a:r>
            <a:rPr lang="en-US" sz="1200" u="none" kern="1200" dirty="0"/>
            <a:t>Move beyond output indicators; design the M&amp;E system in response to the findings from the conflict analysis/RERA</a:t>
          </a:r>
          <a:endParaRPr lang="en-US" sz="1200" kern="1200" dirty="0"/>
        </a:p>
      </dsp:txBody>
      <dsp:txXfrm>
        <a:off x="47829" y="1551750"/>
        <a:ext cx="2261341" cy="1434057"/>
      </dsp:txXfrm>
    </dsp:sp>
    <dsp:sp modelId="{F08103C9-CACB-42A2-AF1D-5CC6F21190C4}">
      <dsp:nvSpPr>
        <dsp:cNvPr id="0" name=""/>
        <dsp:cNvSpPr/>
      </dsp:nvSpPr>
      <dsp:spPr>
        <a:xfrm>
          <a:off x="1338989" y="2022088"/>
          <a:ext cx="2513641" cy="2513641"/>
        </a:xfrm>
        <a:prstGeom prst="leftCircularArrow">
          <a:avLst>
            <a:gd name="adj1" fmla="val 2844"/>
            <a:gd name="adj2" fmla="val 347426"/>
            <a:gd name="adj3" fmla="val 2122937"/>
            <a:gd name="adj4" fmla="val 9024489"/>
            <a:gd name="adj5" fmla="val 3318"/>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C8AA4CC-F4FB-46D3-AD75-2C729262B679}">
      <dsp:nvSpPr>
        <dsp:cNvPr id="0" name=""/>
        <dsp:cNvSpPr/>
      </dsp:nvSpPr>
      <dsp:spPr>
        <a:xfrm>
          <a:off x="525563" y="3030423"/>
          <a:ext cx="2089399" cy="83088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MEL activities can exacerbate conflict or contribute </a:t>
          </a:r>
          <a:r>
            <a:rPr lang="en-US" sz="1300" kern="1200"/>
            <a:t>to peacebuilding</a:t>
          </a:r>
          <a:endParaRPr lang="en-US" sz="1300" kern="1200" dirty="0"/>
        </a:p>
      </dsp:txBody>
      <dsp:txXfrm>
        <a:off x="549899" y="3054759"/>
        <a:ext cx="2040727" cy="782213"/>
      </dsp:txXfrm>
    </dsp:sp>
    <dsp:sp modelId="{A348CE5E-D9B4-495C-9F4B-BB7BDDE1D332}">
      <dsp:nvSpPr>
        <dsp:cNvPr id="0" name=""/>
        <dsp:cNvSpPr/>
      </dsp:nvSpPr>
      <dsp:spPr>
        <a:xfrm>
          <a:off x="2955362"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6385726"/>
              <a:satOff val="-20833"/>
              <a:lumOff val="2901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does the MEL system assess changing contextual conditions and work with program management to adapt?</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RERA followed by Rolling Assessments of the changing conditions; adaptive management</a:t>
          </a:r>
        </a:p>
      </dsp:txBody>
      <dsp:txXfrm>
        <a:off x="2999978" y="1967192"/>
        <a:ext cx="2261341" cy="1434057"/>
      </dsp:txXfrm>
    </dsp:sp>
    <dsp:sp modelId="{A6A37DD1-629B-4AA3-961E-F116F3EC20A5}">
      <dsp:nvSpPr>
        <dsp:cNvPr id="0" name=""/>
        <dsp:cNvSpPr/>
      </dsp:nvSpPr>
      <dsp:spPr>
        <a:xfrm>
          <a:off x="4271550" y="341253"/>
          <a:ext cx="2813992" cy="2813992"/>
        </a:xfrm>
        <a:prstGeom prst="circularArrow">
          <a:avLst>
            <a:gd name="adj1" fmla="val 2540"/>
            <a:gd name="adj2" fmla="val 308156"/>
            <a:gd name="adj3" fmla="val 19516334"/>
            <a:gd name="adj4" fmla="val 12575511"/>
            <a:gd name="adj5" fmla="val 2964"/>
          </a:avLst>
        </a:prstGeom>
        <a:solidFill>
          <a:schemeClr val="accent3">
            <a:hueOff val="12771452"/>
            <a:satOff val="-41666"/>
            <a:lumOff val="5803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F8624-EFC8-47AE-AB60-6106C01C834B}">
      <dsp:nvSpPr>
        <dsp:cNvPr id="0" name=""/>
        <dsp:cNvSpPr/>
      </dsp:nvSpPr>
      <dsp:spPr>
        <a:xfrm>
          <a:off x="3477711" y="1091691"/>
          <a:ext cx="2089399" cy="830885"/>
        </a:xfrm>
        <a:prstGeom prst="roundRect">
          <a:avLst>
            <a:gd name="adj" fmla="val 10000"/>
          </a:avLst>
        </a:prstGeom>
        <a:solidFill>
          <a:schemeClr val="accent3">
            <a:hueOff val="6385726"/>
            <a:satOff val="-20833"/>
            <a:lumOff val="290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Conflict dynamics are always changing and a conflict analysis can’t be a one-time deal. </a:t>
          </a:r>
        </a:p>
      </dsp:txBody>
      <dsp:txXfrm>
        <a:off x="3502047" y="1116027"/>
        <a:ext cx="2040727" cy="782213"/>
      </dsp:txXfrm>
    </dsp:sp>
    <dsp:sp modelId="{294BF8C9-F245-4758-B214-B957B74B0F05}">
      <dsp:nvSpPr>
        <dsp:cNvPr id="0" name=""/>
        <dsp:cNvSpPr/>
      </dsp:nvSpPr>
      <dsp:spPr>
        <a:xfrm>
          <a:off x="5907510" y="1507134"/>
          <a:ext cx="2350573" cy="1938731"/>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12771452"/>
              <a:satOff val="-41666"/>
              <a:lumOff val="580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lrTx/>
            <a:buSzTx/>
            <a:buFontTx/>
            <a:buNone/>
          </a:pPr>
          <a:r>
            <a:rPr lang="en-US" sz="1200" b="1" kern="1200" dirty="0"/>
            <a:t>ASK: </a:t>
          </a:r>
          <a:r>
            <a:rPr lang="en-US" sz="1200" kern="1200" dirty="0"/>
            <a:t>How conflict sensitive is the program? What actions can be taken to improve conflict-sensitivity?</a:t>
          </a:r>
        </a:p>
        <a:p>
          <a:pPr marL="114300" lvl="1" indent="-114300" algn="l" defTabSz="533400">
            <a:lnSpc>
              <a:spcPct val="90000"/>
            </a:lnSpc>
            <a:spcBef>
              <a:spcPct val="0"/>
            </a:spcBef>
            <a:spcAft>
              <a:spcPct val="15000"/>
            </a:spcAft>
            <a:buClrTx/>
            <a:buSzTx/>
            <a:buFontTx/>
            <a:buNone/>
          </a:pPr>
          <a:r>
            <a:rPr lang="en-US" sz="1200" b="1" kern="1200" dirty="0"/>
            <a:t>SOLUTION: </a:t>
          </a:r>
          <a:r>
            <a:rPr lang="en-US" sz="1200" kern="1200" dirty="0"/>
            <a:t>Use the INEE Reflection Tool, USAID conflict sensitivity checklist</a:t>
          </a:r>
        </a:p>
      </dsp:txBody>
      <dsp:txXfrm>
        <a:off x="5952126" y="1551750"/>
        <a:ext cx="2261341" cy="1434057"/>
      </dsp:txXfrm>
    </dsp:sp>
    <dsp:sp modelId="{D1F5FDF5-F4B0-4757-AB43-28D0DDE25196}">
      <dsp:nvSpPr>
        <dsp:cNvPr id="0" name=""/>
        <dsp:cNvSpPr/>
      </dsp:nvSpPr>
      <dsp:spPr>
        <a:xfrm>
          <a:off x="6429860" y="3030423"/>
          <a:ext cx="2089399" cy="830885"/>
        </a:xfrm>
        <a:prstGeom prst="roundRect">
          <a:avLst>
            <a:gd name="adj" fmla="val 10000"/>
          </a:avLst>
        </a:prstGeom>
        <a:solidFill>
          <a:schemeClr val="accent3">
            <a:hueOff val="12771452"/>
            <a:satOff val="-41666"/>
            <a:lumOff val="580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dirty="0"/>
            <a:t>Programs need to be reviewed and evaluated periodically, and adjustments </a:t>
          </a:r>
          <a:r>
            <a:rPr lang="en-US" sz="1300" kern="1200"/>
            <a:t>made.</a:t>
          </a:r>
          <a:endParaRPr lang="en-US" sz="1300" kern="1200" dirty="0"/>
        </a:p>
      </dsp:txBody>
      <dsp:txXfrm>
        <a:off x="6454196" y="3054759"/>
        <a:ext cx="2040727" cy="782213"/>
      </dsp:txXfrm>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3.xml><?xml version="1.0" encoding="utf-8"?>
<dgm:layoutDef xmlns:dgm="http://schemas.openxmlformats.org/drawingml/2006/diagram" xmlns:a="http://schemas.openxmlformats.org/drawingml/2006/main" uniqueId="urn:microsoft.com/office/officeart/2005/8/layout/vList4#6">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D43F12-457E-4C4F-8C32-E428FDB7FE64}" type="datetimeFigureOut">
              <a:rPr lang="en-US" smtClean="0"/>
              <a:t>11/5/2017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C6E8EE-092B-3644-BE60-646F2D9127E0}" type="slidenum">
              <a:rPr lang="en-US" smtClean="0"/>
              <a:t>‹#›</a:t>
            </a:fld>
            <a:endParaRPr lang="en-US"/>
          </a:p>
        </p:txBody>
      </p:sp>
    </p:spTree>
    <p:extLst>
      <p:ext uri="{BB962C8B-B14F-4D97-AF65-F5344CB8AC3E}">
        <p14:creationId xmlns:p14="http://schemas.microsoft.com/office/powerpoint/2010/main" val="6031968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Nina</a:t>
            </a:r>
          </a:p>
        </p:txBody>
      </p:sp>
      <p:sp>
        <p:nvSpPr>
          <p:cNvPr id="4" name="Slide Number Placeholder 3"/>
          <p:cNvSpPr>
            <a:spLocks noGrp="1"/>
          </p:cNvSpPr>
          <p:nvPr>
            <p:ph type="sldNum" sz="quarter" idx="10"/>
          </p:nvPr>
        </p:nvSpPr>
        <p:spPr/>
        <p:txBody>
          <a:bodyPr/>
          <a:lstStyle/>
          <a:p>
            <a:fld id="{E4C6E8EE-092B-3644-BE60-646F2D9127E0}" type="slidenum">
              <a:rPr lang="en-US" smtClean="0"/>
              <a:t>1</a:t>
            </a:fld>
            <a:endParaRPr lang="en-US"/>
          </a:p>
        </p:txBody>
      </p:sp>
    </p:spTree>
    <p:extLst>
      <p:ext uri="{BB962C8B-B14F-4D97-AF65-F5344CB8AC3E}">
        <p14:creationId xmlns:p14="http://schemas.microsoft.com/office/powerpoint/2010/main" val="326305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Bullet 3: incentive schemes, </a:t>
            </a:r>
            <a:r>
              <a:rPr lang="en-US" sz="1200" i="0" kern="1200" dirty="0">
                <a:solidFill>
                  <a:schemeClr val="tx1"/>
                </a:solidFill>
                <a:effectLst/>
                <a:latin typeface="+mn-lt"/>
                <a:ea typeface="+mn-ea"/>
                <a:cs typeface="+mn-cs"/>
              </a:rPr>
              <a:t>establish peer support structures amongst teachers to increase conflict-coping skills, share good practices, and reduce psychosocial stress</a:t>
            </a:r>
            <a:endParaRPr lang="en-US" i="0" dirty="0"/>
          </a:p>
        </p:txBody>
      </p:sp>
      <p:sp>
        <p:nvSpPr>
          <p:cNvPr id="4" name="Slide Number Placeholder 3"/>
          <p:cNvSpPr>
            <a:spLocks noGrp="1"/>
          </p:cNvSpPr>
          <p:nvPr>
            <p:ph type="sldNum" sz="quarter" idx="10"/>
          </p:nvPr>
        </p:nvSpPr>
        <p:spPr/>
        <p:txBody>
          <a:bodyPr/>
          <a:lstStyle/>
          <a:p>
            <a:fld id="{D7AFFF3D-2B6C-1241-98AE-EB3F6F4518C4}" type="slidenum">
              <a:rPr lang="en-US" smtClean="0"/>
              <a:t>12</a:t>
            </a:fld>
            <a:endParaRPr lang="en-US"/>
          </a:p>
        </p:txBody>
      </p:sp>
    </p:spTree>
    <p:extLst>
      <p:ext uri="{BB962C8B-B14F-4D97-AF65-F5344CB8AC3E}">
        <p14:creationId xmlns:p14="http://schemas.microsoft.com/office/powerpoint/2010/main" val="1637010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7"/>
          <p:cNvSpPr>
            <a:spLocks noGrp="1" noChangeArrowheads="1"/>
          </p:cNvSpPr>
          <p:nvPr>
            <p:ph type="sldNum" sz="quarter" idx="5"/>
          </p:nvPr>
        </p:nvSpPr>
        <p:spPr>
          <a:noFill/>
        </p:spPr>
        <p:txBody>
          <a:bodyPr/>
          <a:lstStyle/>
          <a:p>
            <a:fld id="{05BBC235-357A-4A96-9CF5-FEB30A583E3A}" type="slidenum">
              <a:rPr lang="en-US"/>
              <a:pPr/>
              <a:t>15</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charset="-128"/>
            </a:endParaRPr>
          </a:p>
        </p:txBody>
      </p:sp>
    </p:spTree>
    <p:extLst>
      <p:ext uri="{BB962C8B-B14F-4D97-AF65-F5344CB8AC3E}">
        <p14:creationId xmlns:p14="http://schemas.microsoft.com/office/powerpoint/2010/main" val="2557638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for volunteers to read each standard.</a:t>
            </a:r>
          </a:p>
        </p:txBody>
      </p:sp>
      <p:sp>
        <p:nvSpPr>
          <p:cNvPr id="4" name="Slide Number Placeholder 3"/>
          <p:cNvSpPr>
            <a:spLocks noGrp="1"/>
          </p:cNvSpPr>
          <p:nvPr>
            <p:ph type="sldNum" sz="quarter" idx="10"/>
          </p:nvPr>
        </p:nvSpPr>
        <p:spPr/>
        <p:txBody>
          <a:bodyPr/>
          <a:lstStyle/>
          <a:p>
            <a:fld id="{AB0C3EB9-1693-5141-8A2F-9BC454649E55}" type="slidenum">
              <a:rPr lang="en-US" smtClean="0"/>
              <a:t>18</a:t>
            </a:fld>
            <a:endParaRPr lang="en-US"/>
          </a:p>
        </p:txBody>
      </p:sp>
    </p:spTree>
    <p:extLst>
      <p:ext uri="{BB962C8B-B14F-4D97-AF65-F5344CB8AC3E}">
        <p14:creationId xmlns:p14="http://schemas.microsoft.com/office/powerpoint/2010/main" val="3929329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For example, (Standard 1) biased teacher recruitment and selection can lead to grievances of those teachers who are routinely excluded. This could trigger intergroup conflict between those who are excluded and those routinely hired.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(Standard 2) Conflict could disrupt a Ministry of Education’s payroll system so that teachers are not compensated on time.</a:t>
            </a:r>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19</a:t>
            </a:fld>
            <a:endParaRPr lang="en-US"/>
          </a:p>
        </p:txBody>
      </p:sp>
    </p:spTree>
    <p:extLst>
      <p:ext uri="{BB962C8B-B14F-4D97-AF65-F5344CB8AC3E}">
        <p14:creationId xmlns:p14="http://schemas.microsoft.com/office/powerpoint/2010/main" val="482018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Say: Remember, any response should be informed by conflict analysis.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2000" b="1"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Aid agencies are perpetuating historic discrimination in teacher hiring, causing grievances among locals </a:t>
            </a:r>
            <a:r>
              <a:rPr kumimoji="0" lang="en-US" sz="1200" b="0" i="0" u="none" strike="noStrike" cap="none" normalizeH="0" baseline="0" dirty="0">
                <a:ln>
                  <a:noFill/>
                </a:ln>
                <a:solidFill>
                  <a:srgbClr val="000000"/>
                </a:solidFill>
                <a:effectLst/>
                <a:latin typeface="Arial" pitchFamily="34" charset="0"/>
                <a:ea typeface="ＭＳ Ｐゴシック" charset="-128"/>
              </a:rPr>
              <a:t>(select teachers and personnel based on job descriptions and account for community acceptance, gender, diversity when possible- be mindful of ethnic clan or tribal identity)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Youth in a far Eastern province are protesting because of the low quality teachers that are sent to their schools.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Ask: How could we address these findings in a conflict sensitive way? </a:t>
            </a:r>
            <a:r>
              <a:rPr kumimoji="0" lang="en-US" sz="1200" b="0" i="0" u="none" strike="noStrike" cap="none" normalizeH="0" baseline="0" dirty="0">
                <a:ln>
                  <a:noFill/>
                </a:ln>
                <a:solidFill>
                  <a:srgbClr val="000000"/>
                </a:solidFill>
                <a:effectLst/>
                <a:latin typeface="Arial" pitchFamily="34" charset="0"/>
                <a:ea typeface="ＭＳ Ｐゴシック" charset="-128"/>
              </a:rPr>
              <a:t>(provide incentive schemes, provide in-service training, establish coaching and mentoring system with government officials)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The emergency response raised  the educational expectations of previously marginalized groups which are not being fulfilled in the transition to development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cap="none" normalizeH="0" baseline="0" dirty="0">
                <a:ln>
                  <a:noFill/>
                </a:ln>
                <a:solidFill>
                  <a:srgbClr val="000000"/>
                </a:solidFill>
                <a:effectLst/>
                <a:latin typeface="Arial" pitchFamily="34" charset="0"/>
                <a:ea typeface="ＭＳ Ｐゴシック" charset="-128"/>
              </a:rPr>
              <a:t>Ask: What are some strategies that could be used here?  </a:t>
            </a:r>
            <a:r>
              <a:rPr kumimoji="0" lang="en-US" sz="1200" b="0" i="0" u="none" strike="noStrike" cap="none" normalizeH="0" baseline="0" dirty="0">
                <a:ln>
                  <a:noFill/>
                </a:ln>
                <a:solidFill>
                  <a:srgbClr val="000000"/>
                </a:solidFill>
                <a:effectLst/>
                <a:latin typeface="Arial" pitchFamily="34" charset="0"/>
                <a:ea typeface="ＭＳ Ｐゴシック" charset="-128"/>
              </a:rPr>
              <a:t>(coordinate with </a:t>
            </a:r>
            <a:r>
              <a:rPr kumimoji="0" lang="en-US" sz="1200" b="0" i="0" u="none" strike="noStrike" cap="none" normalizeH="0" baseline="0" dirty="0" err="1">
                <a:ln>
                  <a:noFill/>
                </a:ln>
                <a:solidFill>
                  <a:srgbClr val="000000"/>
                </a:solidFill>
                <a:effectLst/>
                <a:latin typeface="Arial" pitchFamily="34" charset="0"/>
                <a:ea typeface="ＭＳ Ｐゴシック" charset="-128"/>
              </a:rPr>
              <a:t>MoE</a:t>
            </a:r>
            <a:r>
              <a:rPr kumimoji="0" lang="en-US" sz="1200" b="0" i="0" u="none" strike="noStrike" cap="none" normalizeH="0" baseline="0" dirty="0">
                <a:ln>
                  <a:noFill/>
                </a:ln>
                <a:solidFill>
                  <a:srgbClr val="000000"/>
                </a:solidFill>
                <a:effectLst/>
                <a:latin typeface="Arial" pitchFamily="34" charset="0"/>
                <a:ea typeface="ＭＳ Ｐゴシック" charset="-128"/>
              </a:rPr>
              <a:t>, donors, partners to develop HR &amp; payroll system to provide unbiased recruitment and assignment of teachers)</a:t>
            </a:r>
            <a:endParaRPr kumimoji="0" lang="en-US" sz="2000" b="0" i="0" u="none" strike="noStrike" cap="none" normalizeH="0" baseline="0" dirty="0">
              <a:ln>
                <a:noFill/>
              </a:ln>
              <a:solidFill>
                <a:srgbClr val="000000"/>
              </a:solidFill>
              <a:effectLst/>
              <a:latin typeface="Arial" pitchFamily="34" charset="0"/>
              <a:ea typeface="ＭＳ Ｐゴシック" charset="-128"/>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21</a:t>
            </a:fld>
            <a:endParaRPr lang="en-US"/>
          </a:p>
        </p:txBody>
      </p:sp>
    </p:spTree>
    <p:extLst>
      <p:ext uri="{BB962C8B-B14F-4D97-AF65-F5344CB8AC3E}">
        <p14:creationId xmlns:p14="http://schemas.microsoft.com/office/powerpoint/2010/main" val="2361026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22</a:t>
            </a:fld>
            <a:endParaRPr lang="en-US"/>
          </a:p>
        </p:txBody>
      </p:sp>
    </p:spTree>
    <p:extLst>
      <p:ext uri="{BB962C8B-B14F-4D97-AF65-F5344CB8AC3E}">
        <p14:creationId xmlns:p14="http://schemas.microsoft.com/office/powerpoint/2010/main" val="3761749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 groups, on flip chart</a:t>
            </a:r>
          </a:p>
          <a:p>
            <a:endParaRPr lang="en-US" dirty="0"/>
          </a:p>
          <a:p>
            <a:r>
              <a:rPr lang="en-US" dirty="0"/>
              <a:t>Gallery walk instead of read out</a:t>
            </a:r>
          </a:p>
        </p:txBody>
      </p:sp>
      <p:sp>
        <p:nvSpPr>
          <p:cNvPr id="4" name="Slide Number Placeholder 3"/>
          <p:cNvSpPr>
            <a:spLocks noGrp="1"/>
          </p:cNvSpPr>
          <p:nvPr>
            <p:ph type="sldNum" sz="quarter" idx="10"/>
          </p:nvPr>
        </p:nvSpPr>
        <p:spPr/>
        <p:txBody>
          <a:bodyPr/>
          <a:lstStyle/>
          <a:p>
            <a:fld id="{AB0C3EB9-1693-5141-8A2F-9BC454649E55}" type="slidenum">
              <a:rPr lang="en-US" smtClean="0"/>
              <a:t>23</a:t>
            </a:fld>
            <a:endParaRPr lang="en-US"/>
          </a:p>
        </p:txBody>
      </p:sp>
    </p:spTree>
    <p:extLst>
      <p:ext uri="{BB962C8B-B14F-4D97-AF65-F5344CB8AC3E}">
        <p14:creationId xmlns:p14="http://schemas.microsoft.com/office/powerpoint/2010/main" val="342650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 the absence of information, we fill the gaps with our own (typically negative) assumptions</a:t>
            </a:r>
            <a:r>
              <a:rPr lang="en-US" sz="1200" kern="1200" dirty="0">
                <a:solidFill>
                  <a:schemeClr val="tx1"/>
                </a:solidFill>
                <a:effectLst/>
                <a:latin typeface="+mn-lt"/>
                <a:ea typeface="+mn-ea"/>
                <a:cs typeface="+mn-cs"/>
              </a:rPr>
              <a:t>. We can avoid this by:</a:t>
            </a:r>
          </a:p>
          <a:p>
            <a:pPr lvl="0"/>
            <a:endParaRPr lang="en-US" sz="1200" kern="1200" dirty="0">
              <a:solidFill>
                <a:schemeClr val="tx1"/>
              </a:solidFill>
              <a:effectLst/>
              <a:latin typeface="+mn-lt"/>
              <a:ea typeface="+mn-ea"/>
              <a:cs typeface="+mn-cs"/>
            </a:endParaRPr>
          </a:p>
          <a:p>
            <a:pPr marL="228600" lvl="0" indent="-228600">
              <a:buAutoNum type="arabicParenR"/>
            </a:pPr>
            <a:r>
              <a:rPr lang="en-US" sz="1200" kern="1200" dirty="0">
                <a:solidFill>
                  <a:schemeClr val="tx1"/>
                </a:solidFill>
                <a:effectLst/>
                <a:latin typeface="+mn-lt"/>
                <a:ea typeface="+mn-ea"/>
                <a:cs typeface="+mn-cs"/>
              </a:rPr>
              <a:t>communicating clearly </a:t>
            </a:r>
          </a:p>
          <a:p>
            <a:pPr marL="0" lvl="0" indent="0">
              <a:buNone/>
            </a:pP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being aware of our own assumptions and how they influence our thinking and decisions without even intending to.</a:t>
            </a:r>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24</a:t>
            </a:fld>
            <a:endParaRPr lang="en-US"/>
          </a:p>
        </p:txBody>
      </p:sp>
    </p:spTree>
    <p:extLst>
      <p:ext uri="{BB962C8B-B14F-4D97-AF65-F5344CB8AC3E}">
        <p14:creationId xmlns:p14="http://schemas.microsoft.com/office/powerpoint/2010/main" val="24125738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i="1" dirty="0">
                <a:effectLst/>
              </a:rPr>
              <a:t>As we grow up we learn about other cultures through direct contact with these groups and indirect contact through, Internet, newspaper, TV, radio, and other forms of mass media. </a:t>
            </a:r>
            <a:r>
              <a:rPr lang="en-US" sz="1200" dirty="0">
                <a:effectLst/>
              </a:rPr>
              <a:t>(Facilitator’s Note: Adapt this list as appropriate for your training context.)</a:t>
            </a:r>
            <a:endParaRPr lang="en-US" dirty="0">
              <a:effectLst/>
            </a:endParaRPr>
          </a:p>
          <a:p>
            <a:pPr lvl="0"/>
            <a:r>
              <a:rPr lang="en-US" sz="1200" i="1" dirty="0">
                <a:effectLst/>
              </a:rPr>
              <a:t>These experiences develop into assumptions about other cultural groups.  These assumptions may bias our perception of other cultures and so are known as cultural bias. Culturally biased assumptions fall into two categories:</a:t>
            </a:r>
            <a:endParaRPr lang="en-US" dirty="0">
              <a:effectLst/>
            </a:endParaRPr>
          </a:p>
          <a:p>
            <a:pPr marL="628650" lvl="1" indent="-171450">
              <a:buFont typeface="Arial" panose="020B0604020202020204" pitchFamily="34" charset="0"/>
              <a:buChar char="•"/>
            </a:pPr>
            <a:r>
              <a:rPr lang="en-US" sz="1200" i="1" dirty="0">
                <a:effectLst/>
              </a:rPr>
              <a:t>General bias is assumptions about people who are not from your own background. For example, ‘They’re not like us’.</a:t>
            </a:r>
            <a:endParaRPr lang="en-US" dirty="0">
              <a:effectLst/>
            </a:endParaRPr>
          </a:p>
          <a:p>
            <a:pPr marL="628650" lvl="1" indent="-171450">
              <a:buFont typeface="Arial" panose="020B0604020202020204" pitchFamily="34" charset="0"/>
              <a:buChar char="•"/>
            </a:pPr>
            <a:r>
              <a:rPr lang="en-US" sz="1200" i="1" dirty="0">
                <a:effectLst/>
              </a:rPr>
              <a:t>Bias is assumptions about a particular cultural group</a:t>
            </a:r>
            <a:r>
              <a:rPr lang="en-US" sz="1200" dirty="0">
                <a:effectLst/>
              </a:rPr>
              <a:t>. Use an example appropriate for your training context. For example, all Americans eat hamburgers.</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effectLst/>
              </a:rPr>
              <a:t>It is not only important to recruit teachers who are self-aware of their biases, but also that those doing the recruitment are aware of their biases.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25</a:t>
            </a:fld>
            <a:endParaRPr lang="en-US"/>
          </a:p>
        </p:txBody>
      </p:sp>
    </p:spTree>
    <p:extLst>
      <p:ext uri="{BB962C8B-B14F-4D97-AF65-F5344CB8AC3E}">
        <p14:creationId xmlns:p14="http://schemas.microsoft.com/office/powerpoint/2010/main" val="3758150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Make a </a:t>
            </a:r>
            <a:r>
              <a:rPr lang="en-US" dirty="0" err="1"/>
              <a:t>venn</a:t>
            </a:r>
            <a:r>
              <a:rPr lang="en-US" dirty="0"/>
              <a:t> diagram with your partner</a:t>
            </a:r>
          </a:p>
          <a:p>
            <a:endParaRPr lang="en-US" dirty="0"/>
          </a:p>
          <a:p>
            <a:r>
              <a:rPr lang="en-US" dirty="0"/>
              <a:t>Teacher motivation is affected by lack of resources</a:t>
            </a:r>
          </a:p>
          <a:p>
            <a:endParaRPr lang="en-US" dirty="0"/>
          </a:p>
          <a:p>
            <a:r>
              <a:rPr lang="en-US" dirty="0"/>
              <a:t>Access to healthcare, childcare</a:t>
            </a:r>
          </a:p>
          <a:p>
            <a:endParaRPr lang="en-US" dirty="0"/>
          </a:p>
          <a:p>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27</a:t>
            </a:fld>
            <a:endParaRPr lang="en-US"/>
          </a:p>
        </p:txBody>
      </p:sp>
    </p:spTree>
    <p:extLst>
      <p:ext uri="{BB962C8B-B14F-4D97-AF65-F5344CB8AC3E}">
        <p14:creationId xmlns:p14="http://schemas.microsoft.com/office/powerpoint/2010/main" val="3803014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people to Pg. 29, ask for volunteers to read this section.</a:t>
            </a:r>
          </a:p>
        </p:txBody>
      </p:sp>
      <p:sp>
        <p:nvSpPr>
          <p:cNvPr id="4" name="Slide Number Placeholder 3"/>
          <p:cNvSpPr>
            <a:spLocks noGrp="1"/>
          </p:cNvSpPr>
          <p:nvPr>
            <p:ph type="sldNum" sz="quarter" idx="10"/>
          </p:nvPr>
        </p:nvSpPr>
        <p:spPr/>
        <p:txBody>
          <a:bodyPr/>
          <a:lstStyle/>
          <a:p>
            <a:fld id="{D7AFFF3D-2B6C-1241-98AE-EB3F6F4518C4}" type="slidenum">
              <a:rPr lang="en-US" smtClean="0"/>
              <a:t>4</a:t>
            </a:fld>
            <a:endParaRPr lang="en-US"/>
          </a:p>
        </p:txBody>
      </p:sp>
    </p:spTree>
    <p:extLst>
      <p:ext uri="{BB962C8B-B14F-4D97-AF65-F5344CB8AC3E}">
        <p14:creationId xmlns:p14="http://schemas.microsoft.com/office/powerpoint/2010/main" val="3783751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cap="none" normalizeH="0" baseline="0" dirty="0">
                <a:ln>
                  <a:noFill/>
                </a:ln>
                <a:solidFill>
                  <a:srgbClr val="000000"/>
                </a:solidFill>
                <a:effectLst/>
                <a:latin typeface="Arial" pitchFamily="34" charset="0"/>
                <a:ea typeface="ＭＳ Ｐゴシック" charset="-128"/>
              </a:rPr>
              <a:t>Inequitable teacher compensation for teachers in conflict affected p</a:t>
            </a:r>
            <a:r>
              <a:rPr kumimoji="0" lang="en-US" sz="1200" b="0" i="0" u="none" strike="noStrike" cap="none" normalizeH="0" baseline="0" dirty="0">
                <a:ln>
                  <a:noFill/>
                </a:ln>
                <a:solidFill>
                  <a:srgbClr val="000000"/>
                </a:solidFill>
                <a:effectLst/>
                <a:latin typeface="Arial" pitchFamily="34" charset="0"/>
                <a:ea typeface="ＭＳ Ｐゴシック" charset="-128"/>
              </a:rPr>
              <a:t>osts </a:t>
            </a:r>
            <a:r>
              <a:rPr kumimoji="0" lang="en-US" sz="800" b="0" i="0" u="none" strike="noStrike" cap="none" normalizeH="0" baseline="0" dirty="0">
                <a:ln>
                  <a:noFill/>
                </a:ln>
                <a:solidFill>
                  <a:srgbClr val="000000"/>
                </a:solidFill>
                <a:effectLst/>
                <a:latin typeface="Arial" pitchFamily="34" charset="0"/>
                <a:ea typeface="ＭＳ Ｐゴシック" charset="-128"/>
              </a:rPr>
              <a:t>(in-kind compensation: accommodation, food, access to health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cap="none" normalizeH="0" baseline="0" dirty="0">
                <a:ln>
                  <a:noFill/>
                </a:ln>
                <a:solidFill>
                  <a:srgbClr val="000000"/>
                </a:solidFill>
                <a:effectLst/>
                <a:latin typeface="Arial" pitchFamily="34" charset="0"/>
                <a:ea typeface="ＭＳ Ｐゴシック" charset="-128"/>
              </a:rPr>
              <a:t>A</a:t>
            </a:r>
            <a:r>
              <a:rPr kumimoji="0" lang="en-US" sz="2400" b="1" i="0" u="none" strike="noStrike" cap="none" normalizeH="0" baseline="0" dirty="0">
                <a:ln>
                  <a:noFill/>
                </a:ln>
                <a:solidFill>
                  <a:srgbClr val="000000"/>
                </a:solidFill>
                <a:effectLst/>
                <a:latin typeface="Arial" pitchFamily="34" charset="0"/>
                <a:ea typeface="ＭＳ Ｐゴシック" charset="-128"/>
              </a:rPr>
              <a:t>id agencies have caused inequities in teacher compensation resulting in public teacher strikes </a:t>
            </a:r>
            <a:r>
              <a:rPr kumimoji="0" lang="en-US" sz="1200" b="0" i="0" u="none" strike="noStrike" cap="none" normalizeH="0" baseline="0" dirty="0">
                <a:ln>
                  <a:noFill/>
                </a:ln>
                <a:solidFill>
                  <a:srgbClr val="000000"/>
                </a:solidFill>
                <a:effectLst/>
                <a:latin typeface="Arial" pitchFamily="34" charset="0"/>
                <a:ea typeface="ＭＳ Ｐゴシック" charset="-128"/>
              </a:rPr>
              <a:t>(provide transparent compensation aligned to local labor market, coordinate with cluster, gov., UN, teachers unions to agree on common rate)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cap="none" normalizeH="0" baseline="0" dirty="0">
                <a:ln>
                  <a:noFill/>
                </a:ln>
                <a:solidFill>
                  <a:srgbClr val="000000"/>
                </a:solidFill>
                <a:effectLst/>
                <a:latin typeface="Arial" pitchFamily="34" charset="0"/>
                <a:ea typeface="ＭＳ Ｐゴシック" charset="-128"/>
              </a:rPr>
              <a:t>There is not access to healthcare to the area </a:t>
            </a:r>
            <a:r>
              <a:rPr kumimoji="0" lang="en-US" sz="800" b="0" i="0" u="none" strike="noStrike" cap="none" normalizeH="0" baseline="0" dirty="0">
                <a:ln>
                  <a:noFill/>
                </a:ln>
                <a:solidFill>
                  <a:srgbClr val="000000"/>
                </a:solidFill>
                <a:effectLst/>
                <a:latin typeface="Arial" pitchFamily="34" charset="0"/>
                <a:ea typeface="ＭＳ Ｐゴシック" charset="-128"/>
              </a:rPr>
              <a:t>(layer education intervention with a health intervention- cross sectoral collaboration and integration)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0" i="0" u="none" strike="noStrike" cap="none" normalizeH="0" baseline="0" dirty="0">
                <a:ln>
                  <a:noFill/>
                </a:ln>
                <a:solidFill>
                  <a:srgbClr val="000000"/>
                </a:solidFill>
                <a:effectLst/>
                <a:latin typeface="Arial" pitchFamily="34" charset="0"/>
                <a:ea typeface="ＭＳ Ｐゴシック" charset="-128"/>
              </a:rPr>
              <a:t>Say: It is important to keep in mind that sometimes the solution to an education problem isn’t an education solution, rather it needs to be </a:t>
            </a:r>
            <a:endParaRPr kumimoji="0" lang="en-US" sz="1200" b="0" i="0" u="none" strike="noStrike" cap="none" normalizeH="0" baseline="0" dirty="0">
              <a:ln>
                <a:noFill/>
              </a:ln>
              <a:solidFill>
                <a:srgbClr val="000000"/>
              </a:solidFill>
              <a:effectLst/>
              <a:latin typeface="Arial" pitchFamily="34" charset="0"/>
              <a:ea typeface="ＭＳ Ｐゴシック" charset="-128"/>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cap="none" normalizeH="0" baseline="0" dirty="0">
              <a:ln>
                <a:noFill/>
              </a:ln>
              <a:solidFill>
                <a:srgbClr val="000000"/>
              </a:solidFill>
              <a:effectLst/>
              <a:latin typeface="Arial" pitchFamily="34" charset="0"/>
              <a:ea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28</a:t>
            </a:fld>
            <a:endParaRPr lang="en-US"/>
          </a:p>
        </p:txBody>
      </p:sp>
    </p:spTree>
    <p:extLst>
      <p:ext uri="{BB962C8B-B14F-4D97-AF65-F5344CB8AC3E}">
        <p14:creationId xmlns:p14="http://schemas.microsoft.com/office/powerpoint/2010/main" val="223555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UNESCO was asked to conduct a research to compare learning outcomes of students in IDP camps with those in government schools in Juba, South Sudan.  Using adapted EGRA and EGMA tools, the results of the study indicated that students learning in unofficial schools in the IDP camps performed significantly higher on both math and reading than students in the public government schools.  Based on interviews and FGDs, it was determined that the reason for such startling discrepancies in learning outcomes could be attributed to increased professional support through training, timely compensation, and provision of resources that teachers in the IDP camp received.  </a:t>
            </a:r>
          </a:p>
          <a:p>
            <a:endParaRPr lang="en-US" dirty="0"/>
          </a:p>
        </p:txBody>
      </p:sp>
      <p:sp>
        <p:nvSpPr>
          <p:cNvPr id="4" name="Slide Number Placeholder 3"/>
          <p:cNvSpPr>
            <a:spLocks noGrp="1"/>
          </p:cNvSpPr>
          <p:nvPr>
            <p:ph type="sldNum" sz="quarter" idx="10"/>
          </p:nvPr>
        </p:nvSpPr>
        <p:spPr/>
        <p:txBody>
          <a:bodyPr/>
          <a:lstStyle/>
          <a:p>
            <a:fld id="{AB0C3EB9-1693-5141-8A2F-9BC454649E55}" type="slidenum">
              <a:rPr lang="en-US" smtClean="0"/>
              <a:t>30</a:t>
            </a:fld>
            <a:endParaRPr lang="en-US"/>
          </a:p>
        </p:txBody>
      </p:sp>
    </p:spTree>
    <p:extLst>
      <p:ext uri="{BB962C8B-B14F-4D97-AF65-F5344CB8AC3E}">
        <p14:creationId xmlns:p14="http://schemas.microsoft.com/office/powerpoint/2010/main" val="37084991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a:ln/>
        </p:spPr>
      </p:sp>
      <p:sp>
        <p:nvSpPr>
          <p:cNvPr id="234498" name="Notes Placeholder 2"/>
          <p:cNvSpPr>
            <a:spLocks noGrp="1"/>
          </p:cNvSpPr>
          <p:nvPr>
            <p:ph type="body" idx="1"/>
          </p:nvPr>
        </p:nvSpPr>
        <p:spPr>
          <a:noFill/>
          <a:ln/>
        </p:spPr>
        <p:txBody>
          <a:bodyPr/>
          <a:lstStyle/>
          <a:p>
            <a:endParaRPr lang="en-US">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3AFFD2F2-1023-4FF4-A8A2-A3A1A0E8166C}" type="slidenum">
              <a:rPr lang="en-US"/>
              <a:pPr/>
              <a:t>37</a:t>
            </a:fld>
            <a:endParaRPr lang="en-US"/>
          </a:p>
        </p:txBody>
      </p:sp>
    </p:spTree>
    <p:extLst>
      <p:ext uri="{BB962C8B-B14F-4D97-AF65-F5344CB8AC3E}">
        <p14:creationId xmlns:p14="http://schemas.microsoft.com/office/powerpoint/2010/main" val="8582638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p:cNvSpPr>
          <p:nvPr>
            <p:ph type="sldImg"/>
          </p:nvPr>
        </p:nvSpPr>
        <p:spPr>
          <a:ln/>
        </p:spPr>
      </p:sp>
      <p:sp>
        <p:nvSpPr>
          <p:cNvPr id="237570" name="Notes Placeholder 2"/>
          <p:cNvSpPr>
            <a:spLocks noGrp="1"/>
          </p:cNvSpPr>
          <p:nvPr>
            <p:ph type="body" idx="1"/>
          </p:nvPr>
        </p:nvSpPr>
        <p:spPr>
          <a:noFill/>
          <a:ln/>
        </p:spPr>
        <p:txBody>
          <a:bodyPr/>
          <a:lstStyle/>
          <a:p>
            <a:r>
              <a:rPr lang="en-US" dirty="0">
                <a:latin typeface="Arial" pitchFamily="34" charset="0"/>
                <a:ea typeface="ＭＳ Ｐゴシック" charset="-128"/>
              </a:rPr>
              <a:t>Consider revising policies.</a:t>
            </a:r>
          </a:p>
          <a:p>
            <a:pPr marL="171450" indent="-171450">
              <a:buFontTx/>
              <a:buChar char="-"/>
            </a:pPr>
            <a:r>
              <a:rPr lang="en-US" baseline="0" dirty="0">
                <a:latin typeface="Arial" pitchFamily="34" charset="0"/>
                <a:ea typeface="ＭＳ Ｐゴシック" charset="-128"/>
              </a:rPr>
              <a:t>Accreditation of non-formal learning centers that were set up by non-state actors (NGOs, private, CBE)</a:t>
            </a:r>
          </a:p>
          <a:p>
            <a:pPr marL="171450" indent="-171450">
              <a:buFontTx/>
              <a:buChar char="-"/>
            </a:pPr>
            <a:r>
              <a:rPr lang="en-US" baseline="0" dirty="0">
                <a:latin typeface="Arial" pitchFamily="34" charset="0"/>
                <a:ea typeface="ＭＳ Ｐゴシック" charset="-128"/>
              </a:rPr>
              <a:t>Certification of learning of displaced populations</a:t>
            </a:r>
          </a:p>
          <a:p>
            <a:pPr marL="171450" indent="-171450">
              <a:buFontTx/>
              <a:buChar char="-"/>
            </a:pPr>
            <a:r>
              <a:rPr lang="en-US" baseline="0" dirty="0">
                <a:latin typeface="Arial" pitchFamily="34" charset="0"/>
                <a:ea typeface="ＭＳ Ｐゴシック" charset="-128"/>
              </a:rPr>
              <a:t>Language of instruction policy</a:t>
            </a:r>
          </a:p>
          <a:p>
            <a:pPr marL="171450" indent="-171450">
              <a:buFontTx/>
              <a:buChar char="-"/>
            </a:pPr>
            <a:r>
              <a:rPr lang="en-US" dirty="0">
                <a:latin typeface="Arial" pitchFamily="34" charset="0"/>
                <a:ea typeface="ＭＳ Ｐゴシック" charset="-128"/>
              </a:rPr>
              <a:t>Decentralization</a:t>
            </a:r>
            <a:r>
              <a:rPr lang="en-US" baseline="0" dirty="0">
                <a:latin typeface="Arial" pitchFamily="34" charset="0"/>
                <a:ea typeface="ＭＳ Ｐゴシック" charset="-128"/>
              </a:rPr>
              <a:t> of education </a:t>
            </a:r>
            <a:r>
              <a:rPr lang="en-US" baseline="0" dirty="0" err="1">
                <a:latin typeface="Arial" pitchFamily="34" charset="0"/>
                <a:ea typeface="ＭＳ Ｐゴシック" charset="-128"/>
              </a:rPr>
              <a:t>systesm</a:t>
            </a:r>
            <a:endParaRPr lang="en-US" dirty="0">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E9806D66-FCB8-4EDF-AD1E-8BD73E6E3BBC}" type="slidenum">
              <a:rPr lang="en-US"/>
              <a:pPr/>
              <a:t>39</a:t>
            </a:fld>
            <a:endParaRPr lang="en-US"/>
          </a:p>
        </p:txBody>
      </p:sp>
    </p:spTree>
    <p:extLst>
      <p:ext uri="{BB962C8B-B14F-4D97-AF65-F5344CB8AC3E}">
        <p14:creationId xmlns:p14="http://schemas.microsoft.com/office/powerpoint/2010/main" val="826903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a:t>
            </a:r>
            <a:r>
              <a:rPr lang="en-US" baseline="0" dirty="0"/>
              <a:t> an emerging number of global compacts and frameworks that are helping to support inclusion of refugees in host country education systems:</a:t>
            </a:r>
          </a:p>
          <a:p>
            <a:pPr marL="168244" indent="-168244">
              <a:buFontTx/>
              <a:buChar char="-"/>
            </a:pPr>
            <a:r>
              <a:rPr lang="en-US" baseline="0" dirty="0"/>
              <a:t>CRRF </a:t>
            </a:r>
          </a:p>
          <a:p>
            <a:pPr marL="168244" indent="-168244">
              <a:buFontTx/>
              <a:buChar char="-"/>
            </a:pPr>
            <a:r>
              <a:rPr lang="en-US" baseline="0" dirty="0"/>
              <a:t>Global Compact (e.g. Lebanon and Jordan pilots)</a:t>
            </a:r>
          </a:p>
          <a:p>
            <a:pPr marL="168244" indent="-168244">
              <a:buFontTx/>
              <a:buChar char="-"/>
            </a:pPr>
            <a:r>
              <a:rPr lang="en-US" baseline="0" dirty="0"/>
              <a:t>GCPEA</a:t>
            </a:r>
          </a:p>
        </p:txBody>
      </p:sp>
      <p:sp>
        <p:nvSpPr>
          <p:cNvPr id="4" name="Slide Number Placeholder 3"/>
          <p:cNvSpPr>
            <a:spLocks noGrp="1"/>
          </p:cNvSpPr>
          <p:nvPr>
            <p:ph type="sldNum" sz="quarter" idx="10"/>
          </p:nvPr>
        </p:nvSpPr>
        <p:spPr/>
        <p:txBody>
          <a:bodyPr/>
          <a:lstStyle/>
          <a:p>
            <a:fld id="{8519C879-990D-4CB0-8C7D-9D51628B7A15}" type="slidenum">
              <a:rPr lang="en-US" smtClean="0"/>
              <a:pPr/>
              <a:t>40</a:t>
            </a:fld>
            <a:endParaRPr lang="en-US"/>
          </a:p>
        </p:txBody>
      </p:sp>
    </p:spTree>
    <p:extLst>
      <p:ext uri="{BB962C8B-B14F-4D97-AF65-F5344CB8AC3E}">
        <p14:creationId xmlns:p14="http://schemas.microsoft.com/office/powerpoint/2010/main" val="22035731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CEDAW = Convention on the Elimination of all</a:t>
            </a:r>
            <a:r>
              <a:rPr lang="en-US" baseline="0" dirty="0"/>
              <a:t> forms of Discrimination Against Women</a:t>
            </a:r>
          </a:p>
          <a:p>
            <a:r>
              <a:rPr lang="en-US" baseline="0" dirty="0"/>
              <a:t>Convention on the Right of Persons with Disabilities</a:t>
            </a:r>
          </a:p>
          <a:p>
            <a:r>
              <a:rPr lang="en-US" baseline="0" dirty="0"/>
              <a:t>UNSCR 1998 – protection of children in armed conflict, declaring schools and hospitals off limits for armed groups and military activities, making them ’grave violations’ against children</a:t>
            </a:r>
          </a:p>
        </p:txBody>
      </p:sp>
      <p:sp>
        <p:nvSpPr>
          <p:cNvPr id="4" name="Slide Number Placeholder 3"/>
          <p:cNvSpPr>
            <a:spLocks noGrp="1"/>
          </p:cNvSpPr>
          <p:nvPr>
            <p:ph type="sldNum" sz="quarter" idx="10"/>
          </p:nvPr>
        </p:nvSpPr>
        <p:spPr/>
        <p:txBody>
          <a:bodyPr/>
          <a:lstStyle/>
          <a:p>
            <a:fld id="{09065F1B-909F-F041-8F56-F0B39669BDA3}" type="slidenum">
              <a:rPr lang="en-US" smtClean="0"/>
              <a:t>41</a:t>
            </a:fld>
            <a:endParaRPr lang="en-US"/>
          </a:p>
        </p:txBody>
      </p:sp>
    </p:spTree>
    <p:extLst>
      <p:ext uri="{BB962C8B-B14F-4D97-AF65-F5344CB8AC3E}">
        <p14:creationId xmlns:p14="http://schemas.microsoft.com/office/powerpoint/2010/main" val="38542754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19C879-990D-4CB0-8C7D-9D51628B7A15}" type="slidenum">
              <a:rPr lang="en-US" smtClean="0"/>
              <a:pPr/>
              <a:t>42</a:t>
            </a:fld>
            <a:endParaRPr lang="en-US"/>
          </a:p>
        </p:txBody>
      </p:sp>
    </p:spTree>
    <p:extLst>
      <p:ext uri="{BB962C8B-B14F-4D97-AF65-F5344CB8AC3E}">
        <p14:creationId xmlns:p14="http://schemas.microsoft.com/office/powerpoint/2010/main" val="3427948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a:ln/>
        </p:spPr>
      </p:sp>
      <p:sp>
        <p:nvSpPr>
          <p:cNvPr id="242690" name="Notes Placeholder 2"/>
          <p:cNvSpPr>
            <a:spLocks noGrp="1"/>
          </p:cNvSpPr>
          <p:nvPr>
            <p:ph type="body" idx="1"/>
          </p:nvPr>
        </p:nvSpPr>
        <p:spPr>
          <a:noFill/>
          <a:ln/>
        </p:spPr>
        <p:txBody>
          <a:bodyPr/>
          <a:lstStyle/>
          <a:p>
            <a:endParaRPr lang="en-US">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C177E84D-5E55-438D-970D-DF402865D2E5}" type="slidenum">
              <a:rPr lang="en-US"/>
              <a:pPr/>
              <a:t>43</a:t>
            </a:fld>
            <a:endParaRPr lang="en-US"/>
          </a:p>
        </p:txBody>
      </p:sp>
    </p:spTree>
    <p:extLst>
      <p:ext uri="{BB962C8B-B14F-4D97-AF65-F5344CB8AC3E}">
        <p14:creationId xmlns:p14="http://schemas.microsoft.com/office/powerpoint/2010/main" val="565103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a:ln/>
        </p:spPr>
      </p:sp>
      <p:sp>
        <p:nvSpPr>
          <p:cNvPr id="244738" name="Notes Placeholder 2"/>
          <p:cNvSpPr>
            <a:spLocks noGrp="1"/>
          </p:cNvSpPr>
          <p:nvPr>
            <p:ph type="body" idx="1"/>
          </p:nvPr>
        </p:nvSpPr>
        <p:spPr>
          <a:noFill/>
          <a:ln/>
        </p:spPr>
        <p:txBody>
          <a:bodyPr/>
          <a:lstStyle/>
          <a:p>
            <a:endParaRPr lang="en-US">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1D3B24F5-8EB9-44FA-9063-5C962CBBA553}" type="slidenum">
              <a:rPr lang="en-US"/>
              <a:pPr/>
              <a:t>44</a:t>
            </a:fld>
            <a:endParaRPr lang="en-US"/>
          </a:p>
        </p:txBody>
      </p:sp>
    </p:spTree>
    <p:extLst>
      <p:ext uri="{BB962C8B-B14F-4D97-AF65-F5344CB8AC3E}">
        <p14:creationId xmlns:p14="http://schemas.microsoft.com/office/powerpoint/2010/main" val="3819729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example of Lebanon</a:t>
            </a:r>
            <a:r>
              <a:rPr lang="en-US" baseline="0" dirty="0"/>
              <a:t> non-formal education</a:t>
            </a:r>
            <a:endParaRPr lang="en-US" dirty="0"/>
          </a:p>
        </p:txBody>
      </p:sp>
      <p:sp>
        <p:nvSpPr>
          <p:cNvPr id="4" name="Slide Number Placeholder 3"/>
          <p:cNvSpPr>
            <a:spLocks noGrp="1"/>
          </p:cNvSpPr>
          <p:nvPr>
            <p:ph type="sldNum" sz="quarter" idx="10"/>
          </p:nvPr>
        </p:nvSpPr>
        <p:spPr/>
        <p:txBody>
          <a:bodyPr/>
          <a:lstStyle/>
          <a:p>
            <a:fld id="{8519C879-990D-4CB0-8C7D-9D51628B7A15}" type="slidenum">
              <a:rPr lang="en-US" smtClean="0"/>
              <a:pPr/>
              <a:t>45</a:t>
            </a:fld>
            <a:endParaRPr lang="en-US"/>
          </a:p>
        </p:txBody>
      </p:sp>
    </p:spTree>
    <p:extLst>
      <p:ext uri="{BB962C8B-B14F-4D97-AF65-F5344CB8AC3E}">
        <p14:creationId xmlns:p14="http://schemas.microsoft.com/office/powerpoint/2010/main" val="31851020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As illustrated in the diagram, above, the teaching and learning process is cyclical; each standard impacts and</a:t>
            </a:r>
          </a:p>
          <a:p>
            <a:r>
              <a:rPr lang="en-US" sz="1200" b="0" i="0" u="none" strike="noStrike" kern="1200" baseline="0" dirty="0">
                <a:solidFill>
                  <a:schemeClr val="tx1"/>
                </a:solidFill>
                <a:latin typeface="+mn-lt"/>
                <a:ea typeface="+mn-ea"/>
                <a:cs typeface="+mn-cs"/>
              </a:rPr>
              <a:t>enables the success of the others. One standard cannot be considered without taking into account the strengths,</a:t>
            </a:r>
          </a:p>
          <a:p>
            <a:r>
              <a:rPr lang="en-US" sz="1200" b="0" i="0" u="none" strike="noStrike" kern="1200" baseline="0" dirty="0">
                <a:solidFill>
                  <a:schemeClr val="tx1"/>
                </a:solidFill>
                <a:latin typeface="+mn-lt"/>
                <a:ea typeface="+mn-ea"/>
                <a:cs typeface="+mn-cs"/>
              </a:rPr>
              <a:t>weaknesses, opportunities and threats of the others.</a:t>
            </a:r>
            <a:endParaRPr lang="en-US" dirty="0"/>
          </a:p>
        </p:txBody>
      </p:sp>
      <p:sp>
        <p:nvSpPr>
          <p:cNvPr id="4" name="Slide Number Placeholder 3"/>
          <p:cNvSpPr>
            <a:spLocks noGrp="1"/>
          </p:cNvSpPr>
          <p:nvPr>
            <p:ph type="sldNum" sz="quarter" idx="10"/>
          </p:nvPr>
        </p:nvSpPr>
        <p:spPr/>
        <p:txBody>
          <a:bodyPr/>
          <a:lstStyle/>
          <a:p>
            <a:fld id="{D7AFFF3D-2B6C-1241-98AE-EB3F6F4518C4}" type="slidenum">
              <a:rPr lang="en-US" smtClean="0"/>
              <a:t>5</a:t>
            </a:fld>
            <a:endParaRPr lang="en-US"/>
          </a:p>
        </p:txBody>
      </p:sp>
    </p:spTree>
    <p:extLst>
      <p:ext uri="{BB962C8B-B14F-4D97-AF65-F5344CB8AC3E}">
        <p14:creationId xmlns:p14="http://schemas.microsoft.com/office/powerpoint/2010/main" val="45032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Slide Image Placeholder 1"/>
          <p:cNvSpPr>
            <a:spLocks noGrp="1" noRot="1" noChangeAspect="1"/>
          </p:cNvSpPr>
          <p:nvPr>
            <p:ph type="sldImg"/>
          </p:nvPr>
        </p:nvSpPr>
        <p:spPr>
          <a:ln/>
        </p:spPr>
      </p:sp>
      <p:sp>
        <p:nvSpPr>
          <p:cNvPr id="247810" name="Notes Placeholder 2"/>
          <p:cNvSpPr>
            <a:spLocks noGrp="1"/>
          </p:cNvSpPr>
          <p:nvPr>
            <p:ph type="body" idx="1"/>
          </p:nvPr>
        </p:nvSpPr>
        <p:spPr>
          <a:noFill/>
          <a:ln/>
        </p:spPr>
        <p:txBody>
          <a:bodyPr/>
          <a:lstStyle/>
          <a:p>
            <a:pPr marL="169991" indent="-169991">
              <a:buFontTx/>
              <a:buChar char="•"/>
            </a:pPr>
            <a:endParaRPr lang="en-GB" dirty="0">
              <a:latin typeface="Arial" pitchFamily="34" charset="0"/>
              <a:ea typeface="ＭＳ Ｐゴシック" charset="-128"/>
            </a:endParaRPr>
          </a:p>
        </p:txBody>
      </p:sp>
      <p:sp>
        <p:nvSpPr>
          <p:cNvPr id="247811" name="Slide Number Placeholder 3"/>
          <p:cNvSpPr>
            <a:spLocks noGrp="1"/>
          </p:cNvSpPr>
          <p:nvPr>
            <p:ph type="sldNum" sz="quarter" idx="5"/>
          </p:nvPr>
        </p:nvSpPr>
        <p:spPr>
          <a:noFill/>
        </p:spPr>
        <p:txBody>
          <a:bodyPr/>
          <a:lstStyle/>
          <a:p>
            <a:fld id="{86569ADD-AD65-4483-B2B0-E2D837E014A7}" type="slidenum">
              <a:rPr lang="en-US"/>
              <a:pPr/>
              <a:t>46</a:t>
            </a:fld>
            <a:endParaRPr lang="en-US"/>
          </a:p>
        </p:txBody>
      </p:sp>
    </p:spTree>
    <p:extLst>
      <p:ext uri="{BB962C8B-B14F-4D97-AF65-F5344CB8AC3E}">
        <p14:creationId xmlns:p14="http://schemas.microsoft.com/office/powerpoint/2010/main" val="22488415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Slide Image Placeholder 1"/>
          <p:cNvSpPr>
            <a:spLocks noGrp="1" noRot="1" noChangeAspect="1"/>
          </p:cNvSpPr>
          <p:nvPr>
            <p:ph type="sldImg"/>
          </p:nvPr>
        </p:nvSpPr>
        <p:spPr>
          <a:ln/>
        </p:spPr>
      </p:sp>
      <p:sp>
        <p:nvSpPr>
          <p:cNvPr id="249858" name="Notes Placeholder 2"/>
          <p:cNvSpPr>
            <a:spLocks noGrp="1"/>
          </p:cNvSpPr>
          <p:nvPr>
            <p:ph type="body" idx="1"/>
          </p:nvPr>
        </p:nvSpPr>
        <p:spPr>
          <a:noFill/>
          <a:ln/>
        </p:spPr>
        <p:txBody>
          <a:bodyPr/>
          <a:lstStyle/>
          <a:p>
            <a:endParaRPr lang="en-US">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1B394B56-5BA3-4D24-B090-B91A15CC7FE8}" type="slidenum">
              <a:rPr lang="en-US"/>
              <a:pPr/>
              <a:t>47</a:t>
            </a:fld>
            <a:endParaRPr lang="en-US"/>
          </a:p>
        </p:txBody>
      </p:sp>
    </p:spTree>
    <p:extLst>
      <p:ext uri="{BB962C8B-B14F-4D97-AF65-F5344CB8AC3E}">
        <p14:creationId xmlns:p14="http://schemas.microsoft.com/office/powerpoint/2010/main" val="8552364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p:cNvSpPr>
          <p:nvPr>
            <p:ph type="sldImg"/>
          </p:nvPr>
        </p:nvSpPr>
        <p:spPr>
          <a:ln/>
        </p:spPr>
      </p:sp>
      <p:sp>
        <p:nvSpPr>
          <p:cNvPr id="251906" name="Notes Placeholder 2"/>
          <p:cNvSpPr>
            <a:spLocks noGrp="1"/>
          </p:cNvSpPr>
          <p:nvPr>
            <p:ph type="body" idx="1"/>
          </p:nvPr>
        </p:nvSpPr>
        <p:spPr>
          <a:noFill/>
          <a:ln/>
        </p:spPr>
        <p:txBody>
          <a:bodyPr/>
          <a:lstStyle/>
          <a:p>
            <a:r>
              <a:rPr lang="en-US" dirty="0">
                <a:latin typeface="Arial" pitchFamily="34" charset="0"/>
                <a:ea typeface="ＭＳ Ｐゴシック" charset="-128"/>
              </a:rPr>
              <a:t>--- find some policies (inclusive </a:t>
            </a:r>
            <a:r>
              <a:rPr lang="en-US" dirty="0" err="1">
                <a:latin typeface="Arial" pitchFamily="34" charset="0"/>
                <a:ea typeface="ＭＳ Ｐゴシック" charset="-128"/>
              </a:rPr>
              <a:t>ed</a:t>
            </a:r>
            <a:r>
              <a:rPr lang="en-US" dirty="0">
                <a:latin typeface="Arial" pitchFamily="34" charset="0"/>
                <a:ea typeface="ＭＳ Ｐゴシック" charset="-128"/>
              </a:rPr>
              <a:t>, refugee integration, national gender policy, XXX) </a:t>
            </a:r>
          </a:p>
          <a:p>
            <a:r>
              <a:rPr lang="en-US" dirty="0">
                <a:latin typeface="Arial" pitchFamily="34" charset="0"/>
                <a:ea typeface="ＭＳ Ｐゴシック" charset="-128"/>
              </a:rPr>
              <a:t>-- how would you ensure</a:t>
            </a:r>
            <a:r>
              <a:rPr lang="en-US" baseline="0" dirty="0">
                <a:latin typeface="Arial" pitchFamily="34" charset="0"/>
                <a:ea typeface="ＭＳ Ｐゴシック" charset="-128"/>
              </a:rPr>
              <a:t> implementation of this policy in a conflict </a:t>
            </a:r>
            <a:r>
              <a:rPr lang="en-US" baseline="0">
                <a:latin typeface="Arial" pitchFamily="34" charset="0"/>
                <a:ea typeface="ＭＳ Ｐゴシック" charset="-128"/>
              </a:rPr>
              <a:t>sensitive way</a:t>
            </a:r>
            <a:endParaRPr lang="en-US" dirty="0">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F34E6149-6528-4769-966B-50E62A58AD1F}" type="slidenum">
              <a:rPr lang="en-US"/>
              <a:pPr/>
              <a:t>48</a:t>
            </a:fld>
            <a:endParaRPr lang="en-US"/>
          </a:p>
        </p:txBody>
      </p:sp>
    </p:spTree>
    <p:extLst>
      <p:ext uri="{BB962C8B-B14F-4D97-AF65-F5344CB8AC3E}">
        <p14:creationId xmlns:p14="http://schemas.microsoft.com/office/powerpoint/2010/main" val="3913336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Slide Image Placeholder 1"/>
          <p:cNvSpPr>
            <a:spLocks noGrp="1" noRot="1" noChangeAspect="1"/>
          </p:cNvSpPr>
          <p:nvPr>
            <p:ph type="sldImg"/>
          </p:nvPr>
        </p:nvSpPr>
        <p:spPr>
          <a:ln/>
        </p:spPr>
      </p:sp>
      <p:sp>
        <p:nvSpPr>
          <p:cNvPr id="253954" name="Notes Placeholder 2"/>
          <p:cNvSpPr>
            <a:spLocks noGrp="1"/>
          </p:cNvSpPr>
          <p:nvPr>
            <p:ph type="body" idx="1"/>
          </p:nvPr>
        </p:nvSpPr>
        <p:spPr>
          <a:noFill/>
          <a:ln/>
        </p:spPr>
        <p:txBody>
          <a:bodyPr/>
          <a:lstStyle/>
          <a:p>
            <a:endParaRPr lang="en-US">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fld id="{10CCC5EB-C712-4874-8ECF-3EF7957B5453}" type="slidenum">
              <a:rPr lang="en-US"/>
              <a:pPr/>
              <a:t>49</a:t>
            </a:fld>
            <a:endParaRPr lang="en-US"/>
          </a:p>
        </p:txBody>
      </p:sp>
    </p:spTree>
    <p:extLst>
      <p:ext uri="{BB962C8B-B14F-4D97-AF65-F5344CB8AC3E}">
        <p14:creationId xmlns:p14="http://schemas.microsoft.com/office/powerpoint/2010/main" val="930203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Rectangle 7"/>
          <p:cNvSpPr>
            <a:spLocks noGrp="1" noChangeArrowheads="1"/>
          </p:cNvSpPr>
          <p:nvPr>
            <p:ph type="sldNum" sz="quarter" idx="5"/>
          </p:nvPr>
        </p:nvSpPr>
        <p:spPr>
          <a:noFill/>
        </p:spPr>
        <p:txBody>
          <a:bodyPr/>
          <a:lstStyle/>
          <a:p>
            <a:fld id="{0B255450-E090-4BA7-8B3D-875EAA5AAB26}" type="slidenum">
              <a:rPr lang="en-US"/>
              <a:pPr/>
              <a:t>50</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a:noFill/>
          <a:ln/>
        </p:spPr>
        <p:txBody>
          <a:bodyPr/>
          <a:lstStyle/>
          <a:p>
            <a:pPr eaLnBrk="1" hangingPunct="1"/>
            <a:endParaRPr lang="en-US">
              <a:latin typeface="Arial" pitchFamily="34" charset="0"/>
              <a:ea typeface="ＭＳ Ｐゴシック" charset="-128"/>
            </a:endParaRPr>
          </a:p>
        </p:txBody>
      </p:sp>
    </p:spTree>
    <p:extLst>
      <p:ext uri="{BB962C8B-B14F-4D97-AF65-F5344CB8AC3E}">
        <p14:creationId xmlns:p14="http://schemas.microsoft.com/office/powerpoint/2010/main" val="24257028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p:spPr>
        <p:txBody>
          <a:bodyPr/>
          <a:lstStyle/>
          <a:p>
            <a:endParaRPr lang="en-US" dirty="0">
              <a:latin typeface="Arial" pitchFamily="34" charset="0"/>
              <a:ea typeface="ＭＳ Ｐゴシック" charset="-128"/>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611B83A-F2B6-4BD5-8D67-DDCDD5C89345}" type="slidenum">
              <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charset="-128"/>
              <a:cs typeface="+mn-cs"/>
            </a:endParaRPr>
          </a:p>
        </p:txBody>
      </p:sp>
    </p:spTree>
    <p:extLst>
      <p:ext uri="{BB962C8B-B14F-4D97-AF65-F5344CB8AC3E}">
        <p14:creationId xmlns:p14="http://schemas.microsoft.com/office/powerpoint/2010/main" val="391399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Ask: </a:t>
            </a:r>
            <a:r>
              <a:rPr lang="en-US" sz="1200" dirty="0">
                <a:effectLst/>
              </a:rPr>
              <a:t>How can activities related to teaching and learning</a:t>
            </a:r>
            <a:r>
              <a:rPr lang="en-US" sz="1200" kern="1200" dirty="0">
                <a:solidFill>
                  <a:schemeClr val="tx1"/>
                </a:solidFill>
                <a:effectLst/>
                <a:latin typeface="+mn-lt"/>
                <a:ea typeface="+mn-ea"/>
                <a:cs typeface="+mn-cs"/>
              </a:rPr>
              <a:t>—</a:t>
            </a:r>
            <a:r>
              <a:rPr lang="en-US" sz="1200" dirty="0">
                <a:effectLst/>
              </a:rPr>
              <a:t>such as curricula, assessments, and instruction</a:t>
            </a:r>
            <a:r>
              <a:rPr lang="en-US" sz="1200" kern="1200" dirty="0">
                <a:solidFill>
                  <a:schemeClr val="tx1"/>
                </a:solidFill>
                <a:effectLst/>
                <a:latin typeface="+mn-lt"/>
                <a:ea typeface="+mn-ea"/>
                <a:cs typeface="+mn-cs"/>
              </a:rPr>
              <a:t>—</a:t>
            </a:r>
            <a:r>
              <a:rPr lang="en-US" sz="1200" dirty="0">
                <a:effectLst/>
              </a:rPr>
              <a:t> contribute to conflict?</a:t>
            </a:r>
          </a:p>
          <a:p>
            <a:pPr lvl="0"/>
            <a:r>
              <a:rPr lang="en-US" sz="1200" kern="1200" dirty="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dirty="0">
                <a:effectLst/>
              </a:rPr>
              <a:t>Curricula: learning materials are in only the dominant groups language, discriminatory representation of one ethnic group, history lessons that do not portray important historical events objectively.</a:t>
            </a:r>
            <a:endParaRPr lang="en-US" dirty="0">
              <a:effectLst/>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Facilitator’s Note: If participants are not familiar with these terms explain that curricula refers to the course of study, or subjects in a learning program. Bias refers to an attitude, belief or feeling that results in unfair treatment of a person because of his or her identity. </a:t>
            </a:r>
            <a:endParaRPr lang="en-US" sz="1600" kern="1200" dirty="0">
              <a:solidFill>
                <a:schemeClr val="tx1"/>
              </a:solidFill>
              <a:effectLst/>
              <a:latin typeface="+mn-lt"/>
              <a:ea typeface="+mn-ea"/>
              <a:cs typeface="+mn-cs"/>
            </a:endParaRPr>
          </a:p>
          <a:p>
            <a:pPr lvl="1"/>
            <a:endParaRPr lang="en-US" sz="1200" dirty="0">
              <a:effectLst/>
            </a:endParaRPr>
          </a:p>
          <a:p>
            <a:pPr marL="171450" lvl="0" indent="-171450">
              <a:buFont typeface="Arial" panose="020B0604020202020204" pitchFamily="34" charset="0"/>
              <a:buChar char="•"/>
            </a:pPr>
            <a:r>
              <a:rPr lang="en-US" sz="1200" dirty="0">
                <a:effectLst/>
              </a:rPr>
              <a:t>Training professional development and support: teachers without training in positive discipline, peaceful conflict resolution, and human rights. Teachers who do not adhere to a professional code of conduct of behavior. Teachers who are un- or under-paid.</a:t>
            </a:r>
            <a:endParaRPr lang="en-US" dirty="0">
              <a:effectLst/>
            </a:endParaRPr>
          </a:p>
          <a:p>
            <a:pPr marL="171450" lvl="0" indent="-171450">
              <a:buFont typeface="Arial" panose="020B0604020202020204" pitchFamily="34" charset="0"/>
              <a:buChar char="•"/>
            </a:pPr>
            <a:endParaRPr lang="en-US" sz="1200" dirty="0">
              <a:effectLst/>
            </a:endParaRPr>
          </a:p>
          <a:p>
            <a:pPr marL="171450" lvl="0" indent="-171450">
              <a:buFont typeface="Arial" panose="020B0604020202020204" pitchFamily="34" charset="0"/>
              <a:buChar char="•"/>
            </a:pPr>
            <a:r>
              <a:rPr lang="en-US" sz="1200" dirty="0">
                <a:effectLst/>
              </a:rPr>
              <a:t>Instruction and learning processes: teacher modeling stereotypes and prejudice, barriers due to language of instruction, exclusion of specific groups due to lack of relevant content (child-soldiers, over-age students, returnees, victims of GBV), humiliating and violent forms of student discipline.</a:t>
            </a:r>
            <a:endParaRPr lang="en-US" dirty="0">
              <a:effectLst/>
            </a:endParaRPr>
          </a:p>
          <a:p>
            <a:pPr marL="171450" lvl="0" indent="-171450">
              <a:buFont typeface="Arial" panose="020B0604020202020204" pitchFamily="34" charset="0"/>
              <a:buChar char="•"/>
            </a:pPr>
            <a:endParaRPr lang="en-US" sz="1200" dirty="0">
              <a:effectLst/>
            </a:endParaRPr>
          </a:p>
          <a:p>
            <a:pPr marL="171450" lvl="0" indent="-171450">
              <a:buFont typeface="Arial" panose="020B0604020202020204" pitchFamily="34" charset="0"/>
              <a:buChar char="•"/>
            </a:pPr>
            <a:r>
              <a:rPr lang="en-US" sz="1200" dirty="0">
                <a:effectLst/>
              </a:rPr>
              <a:t>Assessment (tests or exams) of learning outcomes: lack of exam reciprocity (two bordering countries agree to acknowledge the exams of the other for the displaced populations) leading to youth grievances.</a:t>
            </a:r>
          </a:p>
          <a:p>
            <a:pPr lvl="0"/>
            <a:endParaRPr lang="en-US" dirty="0">
              <a:effectLst/>
            </a:endParaRPr>
          </a:p>
          <a:p>
            <a:pPr lvl="0"/>
            <a:r>
              <a:rPr lang="en-US" dirty="0">
                <a:effectLst/>
              </a:rPr>
              <a:t>Ask: </a:t>
            </a:r>
            <a:r>
              <a:rPr lang="en-US" sz="1200" dirty="0">
                <a:effectLst/>
              </a:rPr>
              <a:t>How does conflict impact teaching and learning? </a:t>
            </a:r>
          </a:p>
          <a:p>
            <a:pPr lvl="0"/>
            <a:endParaRPr lang="en-US" sz="1200" dirty="0">
              <a:effectLst/>
            </a:endParaRPr>
          </a:p>
          <a:p>
            <a:pPr marL="171450" lvl="0" indent="-171450">
              <a:buFont typeface="Arial" panose="020B0604020202020204" pitchFamily="34" charset="0"/>
              <a:buChar char="•"/>
            </a:pPr>
            <a:r>
              <a:rPr lang="en-US" sz="1200" dirty="0">
                <a:effectLst/>
              </a:rPr>
              <a:t>Training professional development and support: conflict disrupting in-service training for teachers, conflict causing quick hiring processes of untrained teachers.</a:t>
            </a:r>
          </a:p>
          <a:p>
            <a:pPr marL="171450" lvl="0" indent="-171450">
              <a:buFont typeface="Arial" panose="020B0604020202020204" pitchFamily="34" charset="0"/>
              <a:buChar char="•"/>
            </a:pPr>
            <a:endParaRPr lang="en-US" sz="1200" dirty="0">
              <a:effectLst/>
            </a:endParaRPr>
          </a:p>
          <a:p>
            <a:pPr marL="171450" lvl="0" indent="-171450">
              <a:buFont typeface="Arial" panose="020B0604020202020204" pitchFamily="34" charset="0"/>
              <a:buChar char="•"/>
            </a:pPr>
            <a:r>
              <a:rPr lang="en-US" sz="1200" dirty="0">
                <a:effectLst/>
              </a:rPr>
              <a:t>Instruction and learning processes: a culture of violence contributing to corporal punishment and humiliating and violent forms of student discipline.</a:t>
            </a:r>
          </a:p>
          <a:p>
            <a:pPr marL="171450" lvl="0" indent="-171450">
              <a:buFont typeface="Arial" panose="020B0604020202020204" pitchFamily="34" charset="0"/>
              <a:buChar char="•"/>
            </a:pPr>
            <a:endParaRPr lang="en-US" sz="1200" dirty="0">
              <a:effectLst/>
            </a:endParaRPr>
          </a:p>
          <a:p>
            <a:pPr marL="171450" lvl="0" indent="-171450">
              <a:buFont typeface="Arial" panose="020B0604020202020204" pitchFamily="34" charset="0"/>
              <a:buChar char="•"/>
            </a:pPr>
            <a:r>
              <a:rPr lang="en-US" sz="1200" dirty="0">
                <a:effectLst/>
              </a:rPr>
              <a:t>Assessment of learning outcomes: conflict interrupting exam timing, Conflict leading to displacement to other states where students don’t speak the language of exams.</a:t>
            </a:r>
            <a:endParaRPr lang="en-US" dirty="0">
              <a:effectLst/>
            </a:endParaRPr>
          </a:p>
          <a:p>
            <a:pPr lvl="0"/>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7AFFF3D-2B6C-1241-98AE-EB3F6F4518C4}" type="slidenum">
              <a:rPr lang="en-US" smtClean="0"/>
              <a:t>6</a:t>
            </a:fld>
            <a:endParaRPr lang="en-US"/>
          </a:p>
        </p:txBody>
      </p:sp>
    </p:spTree>
    <p:extLst>
      <p:ext uri="{BB962C8B-B14F-4D97-AF65-F5344CB8AC3E}">
        <p14:creationId xmlns:p14="http://schemas.microsoft.com/office/powerpoint/2010/main" val="20775752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t>
            </a:r>
            <a:r>
              <a:rPr lang="en-US" sz="1200" i="1" kern="1200" dirty="0">
                <a:solidFill>
                  <a:schemeClr val="tx1"/>
                </a:solidFill>
                <a:effectLst/>
                <a:latin typeface="+mn-lt"/>
                <a:ea typeface="+mn-ea"/>
                <a:cs typeface="+mn-cs"/>
              </a:rPr>
              <a:t>How might this assessment practice, the way the leaving certificate exam is being handled, lead to conflict?</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Answer: The practice is creating a divide between government and private school students and families. A deep social division between those educated in Nepali language (government schools) and those educated in English (private schools) which could lead to conflict</a:t>
            </a:r>
            <a:endParaRPr lang="en-US" dirty="0"/>
          </a:p>
        </p:txBody>
      </p:sp>
      <p:sp>
        <p:nvSpPr>
          <p:cNvPr id="4" name="Slide Number Placeholder 3"/>
          <p:cNvSpPr>
            <a:spLocks noGrp="1"/>
          </p:cNvSpPr>
          <p:nvPr>
            <p:ph type="sldNum" sz="quarter" idx="10"/>
          </p:nvPr>
        </p:nvSpPr>
        <p:spPr/>
        <p:txBody>
          <a:bodyPr/>
          <a:lstStyle/>
          <a:p>
            <a:fld id="{D7AFFF3D-2B6C-1241-98AE-EB3F6F4518C4}" type="slidenum">
              <a:rPr lang="en-US" smtClean="0"/>
              <a:t>7</a:t>
            </a:fld>
            <a:endParaRPr lang="en-US"/>
          </a:p>
        </p:txBody>
      </p:sp>
    </p:spTree>
    <p:extLst>
      <p:ext uri="{BB962C8B-B14F-4D97-AF65-F5344CB8AC3E}">
        <p14:creationId xmlns:p14="http://schemas.microsoft.com/office/powerpoint/2010/main" val="2821074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Ex. related to process: </a:t>
            </a:r>
            <a:r>
              <a:rPr lang="en-US" sz="1200" i="1" kern="1200" dirty="0">
                <a:solidFill>
                  <a:schemeClr val="tx1"/>
                </a:solidFill>
                <a:effectLst/>
                <a:latin typeface="+mn-lt"/>
                <a:ea typeface="+mn-ea"/>
                <a:cs typeface="+mn-cs"/>
              </a:rPr>
              <a:t>If education donors require purchase of learning materials created in the donor country for delivery in the program country, this can imply that the imported goods are of greater value than the local learning materials.</a:t>
            </a:r>
          </a:p>
          <a:p>
            <a:endParaRPr lang="en-US"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Our task is to </a:t>
            </a:r>
            <a:r>
              <a:rPr lang="en-US" sz="1200" b="0" i="0" kern="1200" dirty="0">
                <a:solidFill>
                  <a:schemeClr val="tx1"/>
                </a:solidFill>
                <a:effectLst/>
                <a:latin typeface="+mn-lt"/>
                <a:ea typeface="+mn-ea"/>
                <a:cs typeface="+mn-cs"/>
              </a:rPr>
              <a:t>acknowledge that implied value messages exist in the teaching and learning process, and work to ensure children understand difference, unfairness and the importance of working against prejudice.</a:t>
            </a:r>
            <a:endParaRPr lang="en-US" b="0" i="0" dirty="0"/>
          </a:p>
        </p:txBody>
      </p:sp>
      <p:sp>
        <p:nvSpPr>
          <p:cNvPr id="4" name="Slide Number Placeholder 3"/>
          <p:cNvSpPr>
            <a:spLocks noGrp="1"/>
          </p:cNvSpPr>
          <p:nvPr>
            <p:ph type="sldNum" sz="quarter" idx="10"/>
          </p:nvPr>
        </p:nvSpPr>
        <p:spPr/>
        <p:txBody>
          <a:bodyPr/>
          <a:lstStyle/>
          <a:p>
            <a:fld id="{D7AFFF3D-2B6C-1241-98AE-EB3F6F4518C4}" type="slidenum">
              <a:rPr lang="en-US" smtClean="0"/>
              <a:t>8</a:t>
            </a:fld>
            <a:endParaRPr lang="en-US"/>
          </a:p>
        </p:txBody>
      </p:sp>
    </p:spTree>
    <p:extLst>
      <p:ext uri="{BB962C8B-B14F-4D97-AF65-F5344CB8AC3E}">
        <p14:creationId xmlns:p14="http://schemas.microsoft.com/office/powerpoint/2010/main" val="6425496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When examining the teaching and learning components of your education program, there are several questions to consider to ensure a conflict sensitive lens has been applied.</a:t>
            </a:r>
          </a:p>
          <a:p>
            <a:endParaRPr lang="en-US" dirty="0"/>
          </a:p>
          <a:p>
            <a:r>
              <a:rPr lang="en-US" dirty="0"/>
              <a:t>Ask for a volunteer from the audience to read each question as it corresponds with each standard.  Then ask for addition questions/considerations within that standard.</a:t>
            </a:r>
          </a:p>
        </p:txBody>
      </p:sp>
      <p:sp>
        <p:nvSpPr>
          <p:cNvPr id="4" name="Slide Number Placeholder 3"/>
          <p:cNvSpPr>
            <a:spLocks noGrp="1"/>
          </p:cNvSpPr>
          <p:nvPr>
            <p:ph type="sldNum" sz="quarter" idx="10"/>
          </p:nvPr>
        </p:nvSpPr>
        <p:spPr/>
        <p:txBody>
          <a:bodyPr/>
          <a:lstStyle/>
          <a:p>
            <a:fld id="{D7AFFF3D-2B6C-1241-98AE-EB3F6F4518C4}" type="slidenum">
              <a:rPr lang="en-US" smtClean="0"/>
              <a:t>9</a:t>
            </a:fld>
            <a:endParaRPr lang="en-US"/>
          </a:p>
        </p:txBody>
      </p:sp>
    </p:spTree>
    <p:extLst>
      <p:ext uri="{BB962C8B-B14F-4D97-AF65-F5344CB8AC3E}">
        <p14:creationId xmlns:p14="http://schemas.microsoft.com/office/powerpoint/2010/main" val="680560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Say: When examining curricula, there are different considerations for each phase of the conflict.  </a:t>
            </a:r>
          </a:p>
          <a:p>
            <a:endParaRPr lang="en-US" dirty="0"/>
          </a:p>
          <a:p>
            <a:pPr marL="171450" indent="-171450">
              <a:buFont typeface="Arial" panose="020B0604020202020204" pitchFamily="34" charset="0"/>
              <a:buChar char="•"/>
            </a:pPr>
            <a:r>
              <a:rPr lang="en-US" dirty="0"/>
              <a:t>Early recovery: When first beginning to support education, you have the opportunity to review existing curricula and discontinue the use of any biased materials, and to promote use of good practices that promote peace.  This is also the time to bring in teachers from diverse backgrounds and include them in training.</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Early recovery: Integrate conflict sensitive competencies to modify existing curriculum</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Long-term recovery: Work with government to officially revise biased content in the national curriculum framework.  Opportunity to integrate SEL, peacebuilding, etc.</a:t>
            </a:r>
          </a:p>
          <a:p>
            <a:pPr marL="171450" indent="-171450">
              <a:buFont typeface="Arial" panose="020B0604020202020204" pitchFamily="34" charset="0"/>
              <a:buChar char="•"/>
            </a:pPr>
            <a:endParaRPr lang="en-US" dirty="0"/>
          </a:p>
          <a:p>
            <a:endParaRPr lang="en-US" dirty="0"/>
          </a:p>
          <a:p>
            <a:endParaRPr lang="en-US" dirty="0"/>
          </a:p>
          <a:p>
            <a:r>
              <a:rPr lang="en-US" dirty="0"/>
              <a:t>After this slide is reviewed,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a:t>
            </a:r>
            <a:r>
              <a:rPr lang="en-US" sz="1200" i="1" dirty="0">
                <a:effectLst/>
              </a:rPr>
              <a:t>Training and supporting teachers is a large part of what many of us do, can anyone think of conflict sensitive strategies for training, professional development and support? </a:t>
            </a:r>
            <a:endParaRPr lang="en-US" dirty="0">
              <a:effectLst/>
            </a:endParaRPr>
          </a:p>
          <a:p>
            <a:endParaRPr lang="en-US" dirty="0"/>
          </a:p>
          <a:p>
            <a:r>
              <a:rPr lang="en-US" dirty="0"/>
              <a:t>Answers: </a:t>
            </a:r>
          </a:p>
          <a:p>
            <a:endParaRPr lang="en-US" dirty="0"/>
          </a:p>
          <a:p>
            <a:pPr marL="171450" lvl="0" indent="-171450">
              <a:buFont typeface="Arial" panose="020B0604020202020204" pitchFamily="34" charset="0"/>
              <a:buChar char="•"/>
            </a:pPr>
            <a:r>
              <a:rPr lang="en-US" sz="1200" i="1" dirty="0">
                <a:effectLst/>
              </a:rPr>
              <a:t>Make teacher training opportunities available to males and females and without discrimination against any group, including refugee and displaced teachers. </a:t>
            </a:r>
            <a:endParaRPr lang="en-US" dirty="0">
              <a:effectLst/>
            </a:endParaRPr>
          </a:p>
          <a:p>
            <a:pPr marL="171450" lvl="0" indent="-171450">
              <a:buFont typeface="Arial" panose="020B0604020202020204" pitchFamily="34" charset="0"/>
              <a:buChar char="•"/>
            </a:pPr>
            <a:r>
              <a:rPr lang="en-US" sz="1200" i="1" dirty="0">
                <a:effectLst/>
              </a:rPr>
              <a:t>For groups who were previously excluded from teacher training, provide relevant supplementary training that meets their needs. </a:t>
            </a:r>
            <a:endParaRPr lang="en-US" dirty="0">
              <a:effectLst/>
            </a:endParaRPr>
          </a:p>
          <a:p>
            <a:pPr marL="171450" lvl="0" indent="-171450">
              <a:buFont typeface="Arial" panose="020B0604020202020204" pitchFamily="34" charset="0"/>
              <a:buChar char="•"/>
            </a:pPr>
            <a:r>
              <a:rPr lang="en-US" sz="1200" i="1" dirty="0">
                <a:effectLst/>
              </a:rPr>
              <a:t>Coordinate with Ministry of Education to ensure the training is recognized for all groups by relevant authorities.</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fld id="{D7AFFF3D-2B6C-1241-98AE-EB3F6F4518C4}" type="slidenum">
              <a:rPr lang="en-US" smtClean="0"/>
              <a:t>10</a:t>
            </a:fld>
            <a:endParaRPr lang="en-US"/>
          </a:p>
        </p:txBody>
      </p:sp>
    </p:spTree>
    <p:extLst>
      <p:ext uri="{BB962C8B-B14F-4D97-AF65-F5344CB8AC3E}">
        <p14:creationId xmlns:p14="http://schemas.microsoft.com/office/powerpoint/2010/main" val="629263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whole group activity</a:t>
            </a:r>
          </a:p>
          <a:p>
            <a:endParaRPr lang="en-US" dirty="0"/>
          </a:p>
          <a:p>
            <a:r>
              <a:rPr lang="en-US" dirty="0"/>
              <a:t>Say: Our conflict analysis can help us identify areas for improvement that need to be considered when designing and implementing our project.  For example, </a:t>
            </a:r>
          </a:p>
          <a:p>
            <a:endParaRPr lang="en-US" dirty="0"/>
          </a:p>
          <a:p>
            <a:r>
              <a:rPr lang="en-US" dirty="0"/>
              <a:t>Bullet 3: incentive schemes, </a:t>
            </a:r>
            <a:r>
              <a:rPr lang="en-US" sz="1200" i="0" kern="1200" dirty="0">
                <a:solidFill>
                  <a:schemeClr val="tx1"/>
                </a:solidFill>
                <a:effectLst/>
                <a:latin typeface="+mn-lt"/>
                <a:ea typeface="+mn-ea"/>
                <a:cs typeface="+mn-cs"/>
              </a:rPr>
              <a:t>establish peer support structures amongst teachers to increase conflict-coping skills, share good practices, and reduce psychosocial stress</a:t>
            </a:r>
            <a:endParaRPr lang="en-US" i="0" dirty="0"/>
          </a:p>
        </p:txBody>
      </p:sp>
      <p:sp>
        <p:nvSpPr>
          <p:cNvPr id="4" name="Slide Number Placeholder 3"/>
          <p:cNvSpPr>
            <a:spLocks noGrp="1"/>
          </p:cNvSpPr>
          <p:nvPr>
            <p:ph type="sldNum" sz="quarter" idx="10"/>
          </p:nvPr>
        </p:nvSpPr>
        <p:spPr/>
        <p:txBody>
          <a:bodyPr/>
          <a:lstStyle/>
          <a:p>
            <a:fld id="{D7AFFF3D-2B6C-1241-98AE-EB3F6F4518C4}" type="slidenum">
              <a:rPr lang="en-US" smtClean="0"/>
              <a:t>11</a:t>
            </a:fld>
            <a:endParaRPr lang="en-US"/>
          </a:p>
        </p:txBody>
      </p:sp>
    </p:spTree>
    <p:extLst>
      <p:ext uri="{BB962C8B-B14F-4D97-AF65-F5344CB8AC3E}">
        <p14:creationId xmlns:p14="http://schemas.microsoft.com/office/powerpoint/2010/main" val="3411462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752600"/>
          </a:xfrm>
          <a:prstGeom prst="rect">
            <a:avLst/>
          </a:prstGeom>
        </p:spPr>
        <p:txBody>
          <a:bodyPr/>
          <a:lstStyle/>
          <a:p>
            <a:r>
              <a:rPr lang="x-none"/>
              <a:t>Click to edit Master title style</a:t>
            </a:r>
            <a:endParaRPr lang="en-US" dirty="0"/>
          </a:p>
        </p:txBody>
      </p:sp>
      <p:sp>
        <p:nvSpPr>
          <p:cNvPr id="3" name="Subtitle 2"/>
          <p:cNvSpPr>
            <a:spLocks noGrp="1"/>
          </p:cNvSpPr>
          <p:nvPr>
            <p:ph type="subTitle" idx="1"/>
          </p:nvPr>
        </p:nvSpPr>
        <p:spPr>
          <a:xfrm>
            <a:off x="1371600" y="4343400"/>
            <a:ext cx="6400800" cy="1143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lang="en-US" dirty="0"/>
          </a:p>
        </p:txBody>
      </p:sp>
      <p:sp>
        <p:nvSpPr>
          <p:cNvPr id="4" name="Date Placeholder 3"/>
          <p:cNvSpPr>
            <a:spLocks noGrp="1"/>
          </p:cNvSpPr>
          <p:nvPr>
            <p:ph type="dt" sz="half" idx="10"/>
          </p:nvPr>
        </p:nvSpPr>
        <p:spPr/>
        <p:txBody>
          <a:bodyPr/>
          <a:lstStyle/>
          <a:p>
            <a:fld id="{08B09D1B-023B-4A01-8BF3-2B572621C6DA}"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7526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4343400"/>
            <a:ext cx="6400800" cy="11430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09D1B-023B-4A01-8BF3-2B572621C6DA}"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BA2-74A9-438C-B7D0-22B9526CC4BF}" type="slidenum">
              <a:rPr lang="en-US" smtClean="0"/>
              <a:pPr/>
              <a:t>‹#›</a:t>
            </a:fld>
            <a:endParaRPr lang="en-US"/>
          </a:p>
        </p:txBody>
      </p:sp>
    </p:spTree>
    <p:extLst>
      <p:ext uri="{BB962C8B-B14F-4D97-AF65-F5344CB8AC3E}">
        <p14:creationId xmlns:p14="http://schemas.microsoft.com/office/powerpoint/2010/main" val="2402869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144000" cy="1447800"/>
          </a:xfrm>
          <a:prstGeom prst="rect">
            <a:avLst/>
          </a:prstGeom>
          <a:solidFill>
            <a:srgbClr val="5B78D3"/>
          </a:solidFill>
          <a:ln w="57150">
            <a:noFill/>
            <a:miter lim="800000"/>
            <a:headEnd/>
            <a:tailEnd/>
          </a:ln>
        </p:spPr>
        <p:txBody>
          <a:bodyPr wrap="none" anchor="ctr"/>
          <a:lstStyle/>
          <a:p>
            <a:endParaRPr lang="en-US" sz="1350"/>
          </a:p>
        </p:txBody>
      </p:sp>
      <p:sp>
        <p:nvSpPr>
          <p:cNvPr id="4" name="Rectangle 3"/>
          <p:cNvSpPr/>
          <p:nvPr userDrawn="1"/>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350" dirty="0"/>
          </a:p>
        </p:txBody>
      </p:sp>
      <p:pic>
        <p:nvPicPr>
          <p:cNvPr id="5" name="Picture 6" descr="Screen Shot 2014-01-10 at 10.09.59 AM.png"/>
          <p:cNvPicPr>
            <a:picLocks noChangeAspect="1"/>
          </p:cNvPicPr>
          <p:nvPr userDrawn="1"/>
        </p:nvPicPr>
        <p:blipFill>
          <a:blip r:embed="rId2" cstate="print"/>
          <a:srcRect/>
          <a:stretch>
            <a:fillRect/>
          </a:stretch>
        </p:blipFill>
        <p:spPr bwMode="auto">
          <a:xfrm>
            <a:off x="0" y="5378450"/>
            <a:ext cx="9144000" cy="1479550"/>
          </a:xfrm>
          <a:prstGeom prst="rect">
            <a:avLst/>
          </a:prstGeom>
          <a:noFill/>
          <a:ln w="9525">
            <a:noFill/>
            <a:miter lim="800000"/>
            <a:headEnd/>
            <a:tailEnd/>
          </a:ln>
        </p:spPr>
      </p:pic>
      <p:sp>
        <p:nvSpPr>
          <p:cNvPr id="2" name="Title 1"/>
          <p:cNvSpPr>
            <a:spLocks noGrp="1"/>
          </p:cNvSpPr>
          <p:nvPr>
            <p:ph type="ctrTitle"/>
          </p:nvPr>
        </p:nvSpPr>
        <p:spPr>
          <a:xfrm>
            <a:off x="685801" y="2130429"/>
            <a:ext cx="8095343" cy="1470025"/>
          </a:xfrm>
          <a:ln>
            <a:noFill/>
          </a:ln>
        </p:spPr>
        <p:txBody>
          <a:bodyPr/>
          <a:lstStyle>
            <a:lvl1pPr>
              <a:defRPr>
                <a:solidFill>
                  <a:schemeClr val="bg1"/>
                </a:solidFill>
              </a:defRPr>
            </a:lvl1pPr>
          </a:lstStyle>
          <a:p>
            <a:r>
              <a:rPr lang="en-US"/>
              <a:t>Click to edit Master title style</a:t>
            </a:r>
            <a:endParaRPr lang="en-GB" dirty="0"/>
          </a:p>
        </p:txBody>
      </p:sp>
      <p:sp>
        <p:nvSpPr>
          <p:cNvPr id="6" name="Footer Placeholder 5"/>
          <p:cNvSpPr>
            <a:spLocks noGrp="1" noChangeArrowheads="1"/>
          </p:cNvSpPr>
          <p:nvPr>
            <p:ph type="ftr" sz="quarter" idx="10"/>
          </p:nvPr>
        </p:nvSpPr>
        <p:spPr>
          <a:xfrm>
            <a:off x="463551" y="6400802"/>
            <a:ext cx="8255000" cy="320675"/>
          </a:xfrm>
          <a:prstGeom prst="rect">
            <a:avLst/>
          </a:prstGeom>
        </p:spPr>
        <p:txBody>
          <a:bodyPr/>
          <a:lstStyle>
            <a:lvl1pPr>
              <a:defRPr sz="1350">
                <a:latin typeface="Arial"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399720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09D1B-023B-4A01-8BF3-2B572621C6DA}"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B09D1B-023B-4A01-8BF3-2B572621C6DA}"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B09D1B-023B-4A01-8BF3-2B572621C6DA}"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B09D1B-023B-4A01-8BF3-2B572621C6DA}"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0" y="4492625"/>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743200" y="304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43200" y="5059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8B09D1B-023B-4A01-8BF3-2B572621C6DA}"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B09D1B-023B-4A01-8BF3-2B572621C6DA}"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95CBA2-74A9-438C-B7D0-22B9526CC4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B09D1B-023B-4A01-8BF3-2B572621C6DA}"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95CBA2-74A9-438C-B7D0-22B9526CC4BF}" type="slidenum">
              <a:rPr lang="en-US" smtClean="0"/>
              <a:pPr/>
              <a:t>‹#›</a:t>
            </a:fld>
            <a:endParaRPr lang="en-US"/>
          </a:p>
        </p:txBody>
      </p:sp>
    </p:spTree>
    <p:extLst>
      <p:ext uri="{BB962C8B-B14F-4D97-AF65-F5344CB8AC3E}">
        <p14:creationId xmlns:p14="http://schemas.microsoft.com/office/powerpoint/2010/main" val="512520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Rectangle 4"/>
          <p:cNvSpPr>
            <a:spLocks noChangeArrowheads="1"/>
          </p:cNvSpPr>
          <p:nvPr userDrawn="1"/>
        </p:nvSpPr>
        <p:spPr bwMode="auto">
          <a:xfrm>
            <a:off x="0" y="0"/>
            <a:ext cx="9144000" cy="1447800"/>
          </a:xfrm>
          <a:prstGeom prst="rect">
            <a:avLst/>
          </a:prstGeom>
          <a:solidFill>
            <a:srgbClr val="5B78D3"/>
          </a:solidFill>
          <a:ln w="57150">
            <a:noFill/>
            <a:miter lim="800000"/>
            <a:headEnd/>
            <a:tailEnd/>
          </a:ln>
        </p:spPr>
        <p:txBody>
          <a:bodyPr wrap="none" anchor="ctr"/>
          <a:lstStyle/>
          <a:p>
            <a:endParaRPr lang="en-US" sz="1800"/>
          </a:p>
        </p:txBody>
      </p:sp>
      <p:sp>
        <p:nvSpPr>
          <p:cNvPr id="4" name="Rectangle 3"/>
          <p:cNvSpPr/>
          <p:nvPr userDrawn="1"/>
        </p:nvSpPr>
        <p:spPr>
          <a:xfrm>
            <a:off x="0" y="0"/>
            <a:ext cx="914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dirty="0"/>
          </a:p>
        </p:txBody>
      </p:sp>
      <p:pic>
        <p:nvPicPr>
          <p:cNvPr id="5" name="Picture 6" descr="Screen Shot 2014-01-10 at 10.09.59 AM.png"/>
          <p:cNvPicPr>
            <a:picLocks noChangeAspect="1"/>
          </p:cNvPicPr>
          <p:nvPr userDrawn="1"/>
        </p:nvPicPr>
        <p:blipFill>
          <a:blip r:embed="rId2" cstate="print"/>
          <a:srcRect/>
          <a:stretch>
            <a:fillRect/>
          </a:stretch>
        </p:blipFill>
        <p:spPr bwMode="auto">
          <a:xfrm>
            <a:off x="0" y="5378450"/>
            <a:ext cx="9144000" cy="1479550"/>
          </a:xfrm>
          <a:prstGeom prst="rect">
            <a:avLst/>
          </a:prstGeom>
          <a:noFill/>
          <a:ln w="9525">
            <a:noFill/>
            <a:miter lim="800000"/>
            <a:headEnd/>
            <a:tailEnd/>
          </a:ln>
        </p:spPr>
      </p:pic>
      <p:sp>
        <p:nvSpPr>
          <p:cNvPr id="2" name="Title 1"/>
          <p:cNvSpPr>
            <a:spLocks noGrp="1"/>
          </p:cNvSpPr>
          <p:nvPr>
            <p:ph type="ctrTitle"/>
          </p:nvPr>
        </p:nvSpPr>
        <p:spPr>
          <a:xfrm>
            <a:off x="685800" y="2130427"/>
            <a:ext cx="8095343" cy="1470025"/>
          </a:xfrm>
          <a:ln>
            <a:noFill/>
          </a:ln>
        </p:spPr>
        <p:txBody>
          <a:bodyPr/>
          <a:lstStyle>
            <a:lvl1pPr>
              <a:defRPr>
                <a:solidFill>
                  <a:schemeClr val="bg1"/>
                </a:solidFill>
              </a:defRPr>
            </a:lvl1pPr>
          </a:lstStyle>
          <a:p>
            <a:r>
              <a:rPr lang="en-US"/>
              <a:t>Click to edit Master title style</a:t>
            </a:r>
            <a:endParaRPr lang="en-GB" dirty="0"/>
          </a:p>
        </p:txBody>
      </p:sp>
      <p:sp>
        <p:nvSpPr>
          <p:cNvPr id="6" name="Footer Placeholder 5"/>
          <p:cNvSpPr>
            <a:spLocks noGrp="1" noChangeArrowheads="1"/>
          </p:cNvSpPr>
          <p:nvPr>
            <p:ph type="ftr" sz="quarter" idx="10"/>
          </p:nvPr>
        </p:nvSpPr>
        <p:spPr>
          <a:xfrm>
            <a:off x="463550" y="6400800"/>
            <a:ext cx="8255000" cy="320675"/>
          </a:xfrm>
          <a:prstGeom prst="rect">
            <a:avLst/>
          </a:prstGeom>
        </p:spPr>
        <p:txBody>
          <a:bodyPr/>
          <a:lstStyle>
            <a:lvl1pPr>
              <a:defRPr sz="1800">
                <a:latin typeface="Arial" charset="0"/>
                <a:ea typeface="ＭＳ Ｐゴシック" charset="0"/>
                <a:cs typeface="+mn-cs"/>
              </a:defRPr>
            </a:lvl1pPr>
          </a:lstStyle>
          <a:p>
            <a:pPr>
              <a:defRPr/>
            </a:pPr>
            <a:endParaRPr lang="en-US"/>
          </a:p>
        </p:txBody>
      </p:sp>
    </p:spTree>
    <p:extLst>
      <p:ext uri="{BB962C8B-B14F-4D97-AF65-F5344CB8AC3E}">
        <p14:creationId xmlns:p14="http://schemas.microsoft.com/office/powerpoint/2010/main" val="1475011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09D1B-023B-4A01-8BF3-2B572621C6DA}"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5CBA2-74A9-438C-B7D0-22B9526CC4BF}" type="slidenum">
              <a:rPr lang="en-US" smtClean="0"/>
              <a:pPr/>
              <a:t>‹#›</a:t>
            </a:fld>
            <a:endParaRPr lang="en-US"/>
          </a:p>
        </p:txBody>
      </p:sp>
      <p:pic>
        <p:nvPicPr>
          <p:cNvPr id="7" name="Picture 6" descr="INEELogo_2012_multi"/>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867400"/>
            <a:ext cx="5731510" cy="883831"/>
          </a:xfrm>
          <a:prstGeom prst="rect">
            <a:avLst/>
          </a:prstGeom>
          <a:noFill/>
          <a:ln>
            <a:noFill/>
          </a:ln>
        </p:spPr>
      </p:pic>
      <p:sp>
        <p:nvSpPr>
          <p:cNvPr id="8" name="Rectangle 7"/>
          <p:cNvSpPr/>
          <p:nvPr/>
        </p:nvSpPr>
        <p:spPr>
          <a:xfrm>
            <a:off x="3276600" y="4602481"/>
            <a:ext cx="2590800"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9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274638"/>
            <a:ext cx="6248400" cy="1249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09D1B-023B-4A01-8BF3-2B572621C6DA}"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5CBA2-74A9-438C-B7D0-22B9526CC4BF}" type="slidenum">
              <a:rPr lang="en-US" smtClean="0"/>
              <a:pPr/>
              <a:t>‹#›</a:t>
            </a:fld>
            <a:endParaRPr lang="en-US"/>
          </a:p>
        </p:txBody>
      </p:sp>
      <p:pic>
        <p:nvPicPr>
          <p:cNvPr id="7" name="Picture 6" descr="INEELogo_2012_multi"/>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76600" y="5867400"/>
            <a:ext cx="5731510" cy="883831"/>
          </a:xfrm>
          <a:prstGeom prst="rect">
            <a:avLst/>
          </a:prstGeom>
          <a:noFill/>
          <a:ln>
            <a:noFill/>
          </a:ln>
        </p:spPr>
      </p:pic>
      <p:sp>
        <p:nvSpPr>
          <p:cNvPr id="8" name="Rectangle 7"/>
          <p:cNvSpPr/>
          <p:nvPr/>
        </p:nvSpPr>
        <p:spPr>
          <a:xfrm>
            <a:off x="0" y="914400"/>
            <a:ext cx="2209800"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7" r:id="rId5"/>
    <p:sldLayoutId id="2147483658" r:id="rId6"/>
    <p:sldLayoutId id="2147483699" r:id="rId7"/>
    <p:sldLayoutId id="2147483701"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B09D1B-023B-4A01-8BF3-2B572621C6DA}"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5CBA2-74A9-438C-B7D0-22B9526CC4BF}" type="slidenum">
              <a:rPr lang="en-US" smtClean="0"/>
              <a:pPr/>
              <a:t>‹#›</a:t>
            </a:fld>
            <a:endParaRPr lang="en-US"/>
          </a:p>
        </p:txBody>
      </p:sp>
      <p:pic>
        <p:nvPicPr>
          <p:cNvPr id="7" name="Picture 6" descr="INEELogo_2012_mult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6600" y="5867400"/>
            <a:ext cx="5731510" cy="883831"/>
          </a:xfrm>
          <a:prstGeom prst="rect">
            <a:avLst/>
          </a:prstGeom>
          <a:noFill/>
          <a:ln>
            <a:noFill/>
          </a:ln>
        </p:spPr>
      </p:pic>
      <p:sp>
        <p:nvSpPr>
          <p:cNvPr id="8" name="Rectangle 7"/>
          <p:cNvSpPr/>
          <p:nvPr/>
        </p:nvSpPr>
        <p:spPr>
          <a:xfrm>
            <a:off x="3276600" y="4602481"/>
            <a:ext cx="2590800" cy="4571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22409"/>
      </p:ext>
    </p:extLst>
  </p:cSld>
  <p:clrMap bg1="lt1" tx1="dk1" bg2="lt2" tx2="dk2" accent1="accent1" accent2="accent2" accent3="accent3" accent4="accent4" accent5="accent5" accent6="accent6" hlink="hlink" folHlink="folHlink"/>
  <p:sldLayoutIdLst>
    <p:sldLayoutId id="2147483704" r:id="rId1"/>
    <p:sldLayoutId id="2147483705"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16063"/>
            <a:ext cx="9144000" cy="1143000"/>
          </a:xfrm>
        </p:spPr>
        <p:txBody>
          <a:bodyPr/>
          <a:lstStyle/>
          <a:p>
            <a:r>
              <a:rPr lang="en-US" sz="3600" b="1" dirty="0">
                <a:ea typeface="ＭＳ Ｐゴシック" charset="-128"/>
              </a:rPr>
              <a:t>INEE Conflict Sensitive </a:t>
            </a:r>
            <a:br>
              <a:rPr lang="en-US" sz="3600" b="1" dirty="0">
                <a:ea typeface="ＭＳ Ｐゴシック" charset="-128"/>
              </a:rPr>
            </a:br>
            <a:r>
              <a:rPr lang="en-US" sz="3600" b="1" dirty="0">
                <a:ea typeface="ＭＳ Ｐゴシック" charset="-128"/>
              </a:rPr>
              <a:t>Education Training</a:t>
            </a:r>
            <a:endParaRPr lang="en-US" sz="2000" b="1" i="1" dirty="0"/>
          </a:p>
        </p:txBody>
      </p:sp>
      <p:sp>
        <p:nvSpPr>
          <p:cNvPr id="3" name="Subtitle 2"/>
          <p:cNvSpPr>
            <a:spLocks noGrp="1"/>
          </p:cNvSpPr>
          <p:nvPr>
            <p:ph type="subTitle" idx="1"/>
          </p:nvPr>
        </p:nvSpPr>
        <p:spPr>
          <a:xfrm>
            <a:off x="-18045" y="4724400"/>
            <a:ext cx="9144000" cy="762000"/>
          </a:xfrm>
        </p:spPr>
        <p:txBody>
          <a:bodyPr/>
          <a:lstStyle/>
          <a:p>
            <a:pPr>
              <a:spcBef>
                <a:spcPts val="0"/>
              </a:spcBef>
            </a:pPr>
            <a:r>
              <a:rPr lang="en-US" sz="2000" b="1" dirty="0"/>
              <a:t>Washington, DC</a:t>
            </a:r>
          </a:p>
          <a:p>
            <a:pPr>
              <a:spcBef>
                <a:spcPts val="0"/>
              </a:spcBef>
            </a:pPr>
            <a:r>
              <a:rPr lang="en-US" sz="2000" i="1" dirty="0"/>
              <a:t>November 6-7, 2017</a:t>
            </a:r>
          </a:p>
        </p:txBody>
      </p:sp>
      <p:pic>
        <p:nvPicPr>
          <p:cNvPr id="1026" name="Picture 2"/>
          <p:cNvPicPr>
            <a:picLocks noChangeAspect="1" noChangeArrowheads="1"/>
          </p:cNvPicPr>
          <p:nvPr/>
        </p:nvPicPr>
        <p:blipFill>
          <a:blip r:embed="rId3" cstate="print"/>
          <a:srcRect/>
          <a:stretch>
            <a:fillRect/>
          </a:stretch>
        </p:blipFill>
        <p:spPr bwMode="auto">
          <a:xfrm>
            <a:off x="3200400" y="2133599"/>
            <a:ext cx="2819400" cy="2365097"/>
          </a:xfrm>
          <a:prstGeom prst="rect">
            <a:avLst/>
          </a:prstGeom>
          <a:noFill/>
          <a:ln w="9525">
            <a:noFill/>
            <a:miter lim="800000"/>
            <a:headEnd/>
            <a:tailEnd/>
          </a:ln>
          <a:effectLst/>
        </p:spPr>
      </p:pic>
      <p:grpSp>
        <p:nvGrpSpPr>
          <p:cNvPr id="5" name="Group 4">
            <a:extLst>
              <a:ext uri="{FF2B5EF4-FFF2-40B4-BE49-F238E27FC236}">
                <a16:creationId xmlns:a16="http://schemas.microsoft.com/office/drawing/2014/main" id="{066417CD-8FCD-4E4F-8676-910A76D7EDB9}"/>
              </a:ext>
            </a:extLst>
          </p:cNvPr>
          <p:cNvGrpSpPr>
            <a:grpSpLocks noChangeAspect="1"/>
          </p:cNvGrpSpPr>
          <p:nvPr/>
        </p:nvGrpSpPr>
        <p:grpSpPr>
          <a:xfrm>
            <a:off x="1532330" y="143524"/>
            <a:ext cx="6079340" cy="767354"/>
            <a:chOff x="858549" y="264052"/>
            <a:chExt cx="7244310" cy="914400"/>
          </a:xfrm>
        </p:grpSpPr>
        <p:pic>
          <p:nvPicPr>
            <p:cNvPr id="6" name="Picture 5">
              <a:extLst>
                <a:ext uri="{FF2B5EF4-FFF2-40B4-BE49-F238E27FC236}">
                  <a16:creationId xmlns:a16="http://schemas.microsoft.com/office/drawing/2014/main" id="{7626F9A5-A86D-4C8A-A61C-BA2AC032F2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549" y="435502"/>
              <a:ext cx="1283862" cy="571500"/>
            </a:xfrm>
            <a:prstGeom prst="rect">
              <a:avLst/>
            </a:prstGeom>
          </p:spPr>
        </p:pic>
        <p:pic>
          <p:nvPicPr>
            <p:cNvPr id="7" name="Picture 6">
              <a:extLst>
                <a:ext uri="{FF2B5EF4-FFF2-40B4-BE49-F238E27FC236}">
                  <a16:creationId xmlns:a16="http://schemas.microsoft.com/office/drawing/2014/main" id="{5DEC24E0-93CE-471B-991F-F2E859D526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73292" y="348980"/>
              <a:ext cx="1373897" cy="571500"/>
            </a:xfrm>
            <a:prstGeom prst="rect">
              <a:avLst/>
            </a:prstGeom>
          </p:spPr>
        </p:pic>
        <p:pic>
          <p:nvPicPr>
            <p:cNvPr id="8" name="Picture 7">
              <a:extLst>
                <a:ext uri="{FF2B5EF4-FFF2-40B4-BE49-F238E27FC236}">
                  <a16:creationId xmlns:a16="http://schemas.microsoft.com/office/drawing/2014/main" id="{8E81378B-069B-472F-88A1-E05AEA8F48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8070" y="380958"/>
              <a:ext cx="1762985" cy="685800"/>
            </a:xfrm>
            <a:prstGeom prst="rect">
              <a:avLst/>
            </a:prstGeom>
          </p:spPr>
        </p:pic>
        <p:pic>
          <p:nvPicPr>
            <p:cNvPr id="9" name="Picture 8">
              <a:extLst>
                <a:ext uri="{FF2B5EF4-FFF2-40B4-BE49-F238E27FC236}">
                  <a16:creationId xmlns:a16="http://schemas.microsoft.com/office/drawing/2014/main" id="{B39175BC-832F-4F43-8D79-03127B6BF0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71937" y="264052"/>
              <a:ext cx="1230922" cy="914400"/>
            </a:xfrm>
            <a:prstGeom prst="rect">
              <a:avLst/>
            </a:prstGeom>
          </p:spPr>
        </p:pic>
      </p:grpSp>
    </p:spTree>
    <p:extLst>
      <p:ext uri="{BB962C8B-B14F-4D97-AF65-F5344CB8AC3E}">
        <p14:creationId xmlns:p14="http://schemas.microsoft.com/office/powerpoint/2010/main" val="106242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Conflict Sensitive Strategies for Standard 1: Curricula</a:t>
            </a:r>
          </a:p>
        </p:txBody>
      </p:sp>
      <p:sp>
        <p:nvSpPr>
          <p:cNvPr id="3" name="Content Placeholder 2"/>
          <p:cNvSpPr>
            <a:spLocks noGrp="1"/>
          </p:cNvSpPr>
          <p:nvPr>
            <p:ph sz="half" idx="1"/>
          </p:nvPr>
        </p:nvSpPr>
        <p:spPr>
          <a:xfrm>
            <a:off x="457200" y="1600200"/>
            <a:ext cx="8229600" cy="4525963"/>
          </a:xfrm>
        </p:spPr>
        <p:txBody>
          <a:bodyPr>
            <a:normAutofit/>
          </a:bodyPr>
          <a:lstStyle/>
          <a:p>
            <a:r>
              <a:rPr lang="en-US" dirty="0"/>
              <a:t>Emergency response phase: </a:t>
            </a:r>
            <a:r>
              <a:rPr lang="en-US" sz="1800" i="1" dirty="0"/>
              <a:t>Discontinue the use of biased materials and instead use of non-formal curricula developed with government and partners (and has MOE approval), analyze existing good practices and opportunities for peace, and train teachers from diverse backgrounds.</a:t>
            </a:r>
            <a:endParaRPr lang="en-US" dirty="0"/>
          </a:p>
          <a:p>
            <a:r>
              <a:rPr lang="en-US" dirty="0"/>
              <a:t>Early recovery phase: </a:t>
            </a:r>
            <a:r>
              <a:rPr lang="en-US" sz="1800" i="1" dirty="0"/>
              <a:t>Train teachers </a:t>
            </a:r>
            <a:r>
              <a:rPr lang="en-US" sz="1900" i="1" dirty="0"/>
              <a:t>on conflict sensitive competencies such as how to avoid stereotypes in instruction and promote inclusivity. Parents can be involved in modifying existing curriculum to content that is perceived as neutral.</a:t>
            </a:r>
            <a:endParaRPr lang="en-US" dirty="0"/>
          </a:p>
          <a:p>
            <a:r>
              <a:rPr lang="en-US" dirty="0"/>
              <a:t>Long-term recovery: </a:t>
            </a:r>
            <a:r>
              <a:rPr lang="en-US" sz="1800" i="1" dirty="0"/>
              <a:t>Work with government to revise biased content. The planning and curriculum development cycles should include curriculum revision.</a:t>
            </a:r>
            <a:endParaRPr lang="en-US" sz="1800" dirty="0"/>
          </a:p>
          <a:p>
            <a:endParaRPr lang="en-US" dirty="0"/>
          </a:p>
        </p:txBody>
      </p:sp>
    </p:spTree>
    <p:extLst>
      <p:ext uri="{BB962C8B-B14F-4D97-AF65-F5344CB8AC3E}">
        <p14:creationId xmlns:p14="http://schemas.microsoft.com/office/powerpoint/2010/main" val="57297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Conflict Sensitive Strategies for Standard 2: Training, Professional Development and Support</a:t>
            </a:r>
          </a:p>
        </p:txBody>
      </p:sp>
      <p:graphicFrame>
        <p:nvGraphicFramePr>
          <p:cNvPr id="7" name="Content Placeholder 1">
            <a:extLst>
              <a:ext uri="{FF2B5EF4-FFF2-40B4-BE49-F238E27FC236}">
                <a16:creationId xmlns:a16="http://schemas.microsoft.com/office/drawing/2014/main" id="{15D97442-3960-4ACF-BD2F-14802AC71161}"/>
              </a:ext>
            </a:extLst>
          </p:cNvPr>
          <p:cNvGraphicFramePr>
            <a:graphicFrameLocks/>
          </p:cNvGraphicFramePr>
          <p:nvPr>
            <p:extLst/>
          </p:nvPr>
        </p:nvGraphicFramePr>
        <p:xfrm>
          <a:off x="0" y="1834550"/>
          <a:ext cx="9144000" cy="3200400"/>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492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34" charset="0"/>
                          <a:ea typeface="ＭＳ Ｐゴシック" charset="-128"/>
                        </a:rPr>
                        <a:t>For example, if the conflict analysis finds….</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pitchFamily="34" charset="0"/>
                          <a:ea typeface="ＭＳ Ｐゴシック" charset="-128"/>
                        </a:rPr>
                        <a:t>Then consider….</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extLst>
                  <a:ext uri="{0D108BD9-81ED-4DB2-BD59-A6C34878D82A}">
                    <a16:rowId xmlns:a16="http://schemas.microsoft.com/office/drawing/2014/main" val="10000"/>
                  </a:ext>
                </a:extLst>
              </a:tr>
              <a:tr h="254547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Arial" pitchFamily="34" charset="0"/>
                          <a:ea typeface="ＭＳ Ｐゴシック" charset="-128"/>
                        </a:rPr>
                        <a:t>Teacher training centers are located in the south of the country which happens to favor a certain ethnic/language group</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3518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Conflict Sensitive Strategies for Standard 2: Training, Professional Development and Support</a:t>
            </a:r>
          </a:p>
        </p:txBody>
      </p:sp>
      <p:graphicFrame>
        <p:nvGraphicFramePr>
          <p:cNvPr id="8" name="Content Placeholder 1"/>
          <p:cNvGraphicFramePr>
            <a:graphicFrameLocks/>
          </p:cNvGraphicFramePr>
          <p:nvPr>
            <p:extLst/>
          </p:nvPr>
        </p:nvGraphicFramePr>
        <p:xfrm>
          <a:off x="0" y="1834550"/>
          <a:ext cx="9144000" cy="3200428"/>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546211">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Arial" pitchFamily="34" charset="0"/>
                          <a:ea typeface="ＭＳ Ｐゴシック" charset="-128"/>
                        </a:rPr>
                        <a:t>For example, if the conflict analysis finds….</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pitchFamily="34" charset="0"/>
                          <a:ea typeface="ＭＳ Ｐゴシック" charset="-128"/>
                        </a:rPr>
                        <a:t>Then consider….</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extLst>
                  <a:ext uri="{0D108BD9-81ED-4DB2-BD59-A6C34878D82A}">
                    <a16:rowId xmlns:a16="http://schemas.microsoft.com/office/drawing/2014/main" val="10000"/>
                  </a:ext>
                </a:extLst>
              </a:tr>
              <a:tr h="1482553">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800" b="0" i="0" u="none" strike="noStrike" cap="none" normalizeH="0" baseline="0" dirty="0">
                          <a:ln>
                            <a:noFill/>
                          </a:ln>
                          <a:solidFill>
                            <a:srgbClr val="000000"/>
                          </a:solidFill>
                          <a:effectLst/>
                          <a:latin typeface="Arial" pitchFamily="34" charset="0"/>
                          <a:ea typeface="ＭＳ Ｐゴシック" charset="-128"/>
                        </a:rPr>
                        <a:t>Teacher training centers are located in the south of the country which happens to favor a certain ethnic/language group</a:t>
                      </a: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a:ln>
                            <a:noFill/>
                          </a:ln>
                          <a:solidFill>
                            <a:srgbClr val="000000"/>
                          </a:solidFill>
                          <a:effectLst/>
                          <a:latin typeface="Arial" pitchFamily="34" charset="0"/>
                          <a:ea typeface="ＭＳ Ｐゴシック" charset="-128"/>
                        </a:rPr>
                        <a:t>Working with the government to provide accredited in-service training options through distance learning</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sz="1800" b="0" i="0" u="none" strike="noStrike" cap="none" normalizeH="0" baseline="0" dirty="0">
                          <a:ln>
                            <a:noFill/>
                          </a:ln>
                          <a:solidFill>
                            <a:srgbClr val="000000"/>
                          </a:solidFill>
                          <a:effectLst/>
                          <a:latin typeface="Arial" pitchFamily="34" charset="0"/>
                          <a:ea typeface="ＭＳ Ｐゴシック" charset="-128"/>
                        </a:rPr>
                        <a:t>If possible, offer incentives to underrepresented teachers in remote locations.</a:t>
                      </a: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pPr>
                      <a:endParaRPr kumimoji="0" lang="en-US" sz="1800" b="0" i="0" u="none" strike="noStrike" cap="none" normalizeH="0" baseline="0" dirty="0">
                        <a:ln>
                          <a:noFill/>
                        </a:ln>
                        <a:solidFill>
                          <a:srgbClr val="000000"/>
                        </a:solidFill>
                        <a:effectLst/>
                        <a:latin typeface="Arial" pitchFamily="34" charset="0"/>
                        <a:ea typeface="ＭＳ Ｐゴシック" charset="-128"/>
                      </a:endParaRPr>
                    </a:p>
                  </a:txBody>
                  <a:tcPr marT="45727" marB="45727"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4307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315CE-BDEF-4061-A761-D4EC8D870C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13F736D1-78FF-4F43-A705-483C508E9239}"/>
              </a:ext>
            </a:extLst>
          </p:cNvPr>
          <p:cNvSpPr>
            <a:spLocks noGrp="1"/>
          </p:cNvSpPr>
          <p:nvPr>
            <p:ph idx="1"/>
          </p:nvPr>
        </p:nvSpPr>
        <p:spPr/>
        <p:txBody>
          <a:bodyPr/>
          <a:lstStyle/>
          <a:p>
            <a:pPr marL="0" indent="0">
              <a:buNone/>
            </a:pPr>
            <a:r>
              <a:rPr lang="en-US" dirty="0"/>
              <a:t>Directions: At your table, work with others to identify possible considerations in response to conflict analysis findings. (5 minutes)</a:t>
            </a:r>
          </a:p>
          <a:p>
            <a:pPr marL="0" indent="0">
              <a:buNone/>
            </a:pPr>
            <a:endParaRPr lang="en-US" dirty="0"/>
          </a:p>
          <a:p>
            <a:pPr marL="0" indent="0">
              <a:buNone/>
            </a:pPr>
            <a:r>
              <a:rPr lang="en-US" dirty="0"/>
              <a:t>Sharing: Each group will then present the ideas to the whole group. (10 minutes)</a:t>
            </a:r>
          </a:p>
        </p:txBody>
      </p:sp>
    </p:spTree>
    <p:extLst>
      <p:ext uri="{BB962C8B-B14F-4D97-AF65-F5344CB8AC3E}">
        <p14:creationId xmlns:p14="http://schemas.microsoft.com/office/powerpoint/2010/main" val="2211275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Activity</a:t>
            </a:r>
          </a:p>
        </p:txBody>
      </p:sp>
      <p:sp>
        <p:nvSpPr>
          <p:cNvPr id="6" name="Content Placeholder 5"/>
          <p:cNvSpPr>
            <a:spLocks noGrp="1"/>
          </p:cNvSpPr>
          <p:nvPr>
            <p:ph idx="1"/>
          </p:nvPr>
        </p:nvSpPr>
        <p:spPr>
          <a:xfrm>
            <a:off x="460248" y="1524000"/>
            <a:ext cx="8229600" cy="4525963"/>
          </a:xfrm>
        </p:spPr>
        <p:txBody>
          <a:bodyPr>
            <a:normAutofit lnSpcReduction="10000"/>
          </a:bodyPr>
          <a:lstStyle/>
          <a:p>
            <a:pPr marL="0" indent="0">
              <a:buNone/>
            </a:pPr>
            <a:r>
              <a:rPr lang="en-US" b="1" dirty="0"/>
              <a:t>Handout #5: Conflict Sensitive Teaching and Learning</a:t>
            </a:r>
          </a:p>
          <a:p>
            <a:pPr marL="0" indent="0">
              <a:buNone/>
            </a:pPr>
            <a:r>
              <a:rPr lang="en-US" b="1" dirty="0"/>
              <a:t>Timing</a:t>
            </a:r>
            <a:r>
              <a:rPr lang="en-US" dirty="0"/>
              <a:t>:  20 min. group work, 15 min. to share</a:t>
            </a:r>
          </a:p>
          <a:p>
            <a:endParaRPr lang="en-US" dirty="0"/>
          </a:p>
          <a:p>
            <a:pPr marL="0" indent="0">
              <a:buNone/>
            </a:pPr>
            <a:r>
              <a:rPr lang="en-US" b="1" dirty="0"/>
              <a:t>Instructions: </a:t>
            </a:r>
          </a:p>
          <a:p>
            <a:pPr marL="514350" indent="-514350">
              <a:buFont typeface="+mj-lt"/>
              <a:buAutoNum type="arabicPeriod"/>
            </a:pPr>
            <a:r>
              <a:rPr lang="en-US" dirty="0"/>
              <a:t>In a small group, read the article.</a:t>
            </a:r>
          </a:p>
          <a:p>
            <a:pPr marL="514350" indent="-514350">
              <a:buFont typeface="+mj-lt"/>
              <a:buAutoNum type="arabicPeriod"/>
            </a:pPr>
            <a:r>
              <a:rPr lang="en-US" dirty="0"/>
              <a:t>Answer the reflection questions.</a:t>
            </a:r>
          </a:p>
          <a:p>
            <a:pPr marL="514350" indent="-514350">
              <a:buFont typeface="+mj-lt"/>
              <a:buAutoNum type="arabicPeriod"/>
            </a:pPr>
            <a:r>
              <a:rPr lang="en-US" dirty="0"/>
              <a:t>Group discussion</a:t>
            </a:r>
          </a:p>
          <a:p>
            <a:endParaRPr lang="en-US" dirty="0"/>
          </a:p>
        </p:txBody>
      </p:sp>
    </p:spTree>
    <p:extLst>
      <p:ext uri="{BB962C8B-B14F-4D97-AF65-F5344CB8AC3E}">
        <p14:creationId xmlns:p14="http://schemas.microsoft.com/office/powerpoint/2010/main" val="62250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Text Box 3"/>
          <p:cNvSpPr txBox="1">
            <a:spLocks noChangeArrowheads="1"/>
          </p:cNvSpPr>
          <p:nvPr/>
        </p:nvSpPr>
        <p:spPr bwMode="auto">
          <a:xfrm>
            <a:off x="669925" y="1822450"/>
            <a:ext cx="5197475" cy="369888"/>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defRPr/>
            </a:pPr>
            <a:endParaRPr lang="en-US" sz="1800" dirty="0">
              <a:latin typeface="GillSans" charset="0"/>
            </a:endParaRPr>
          </a:p>
        </p:txBody>
      </p:sp>
      <p:sp>
        <p:nvSpPr>
          <p:cNvPr id="801796" name="Text Box 4"/>
          <p:cNvSpPr txBox="1">
            <a:spLocks noChangeArrowheads="1"/>
          </p:cNvSpPr>
          <p:nvPr/>
        </p:nvSpPr>
        <p:spPr bwMode="auto">
          <a:xfrm>
            <a:off x="533400" y="1752600"/>
            <a:ext cx="7467600" cy="584200"/>
          </a:xfrm>
          <a:prstGeom prst="rect">
            <a:avLst/>
          </a:prstGeom>
          <a:noFill/>
          <a:ln>
            <a:noFill/>
          </a:ln>
          <a:effectLst/>
          <a:extLst>
            <a:ext uri="{909E8E84-426E-40dd-AFC4-6F175D3DCCD1}">
              <a14:hiddenFill xmlns="" xmlns:a14="http://schemas.microsoft.com/office/drawing/2010/main">
                <a:solidFill>
                  <a:srgbClr val="FF0000"/>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Char char="•"/>
              <a:defRPr/>
            </a:pPr>
            <a:endParaRPr lang="en-US" sz="3200" dirty="0">
              <a:latin typeface="GillSans" charset="0"/>
            </a:endParaRPr>
          </a:p>
        </p:txBody>
      </p:sp>
      <p:pic>
        <p:nvPicPr>
          <p:cNvPr id="182275" name="Picture 1" descr="IMG_3064.JPG"/>
          <p:cNvPicPr>
            <a:picLocks noChangeAspect="1"/>
          </p:cNvPicPr>
          <p:nvPr/>
        </p:nvPicPr>
        <p:blipFill>
          <a:blip r:embed="rId3" cstate="screen">
            <a:extLst>
              <a:ext uri="{28A0092B-C50C-407E-A947-70E740481C1C}">
                <a14:useLocalDpi xmlns:a14="http://schemas.microsoft.com/office/drawing/2010/main"/>
              </a:ext>
            </a:extLst>
          </a:blip>
          <a:srcRect b="-2162"/>
          <a:stretch>
            <a:fillRect/>
          </a:stretch>
        </p:blipFill>
        <p:spPr bwMode="auto">
          <a:xfrm>
            <a:off x="0" y="17463"/>
            <a:ext cx="9144000" cy="6992937"/>
          </a:xfrm>
          <a:prstGeom prst="rect">
            <a:avLst/>
          </a:prstGeom>
          <a:noFill/>
          <a:ln w="9525">
            <a:noFill/>
            <a:miter lim="800000"/>
            <a:headEnd/>
            <a:tailEnd/>
          </a:ln>
        </p:spPr>
      </p:pic>
      <p:sp>
        <p:nvSpPr>
          <p:cNvPr id="182276" name="Rectangle 2"/>
          <p:cNvSpPr>
            <a:spLocks noGrp="1" noChangeArrowheads="1"/>
          </p:cNvSpPr>
          <p:nvPr>
            <p:ph type="title" idx="4294967295"/>
          </p:nvPr>
        </p:nvSpPr>
        <p:spPr>
          <a:xfrm>
            <a:off x="2286000" y="3657600"/>
            <a:ext cx="6858000" cy="514350"/>
          </a:xfrm>
        </p:spPr>
        <p:txBody>
          <a:bodyPr>
            <a:normAutofit fontScale="90000"/>
          </a:bodyPr>
          <a:lstStyle/>
          <a:p>
            <a:pPr eaLnBrk="1" hangingPunct="1"/>
            <a:r>
              <a:rPr lang="en-US" altLang="ja-JP" sz="3600" dirty="0">
                <a:solidFill>
                  <a:schemeClr val="bg1"/>
                </a:solidFill>
                <a:latin typeface="Gill Sans MT" pitchFamily="34" charset="0"/>
                <a:ea typeface="ＭＳ Ｐゴシック" charset="-128"/>
              </a:rPr>
              <a:t>Questions ?</a:t>
            </a:r>
            <a:endParaRPr lang="en-US" sz="3600" dirty="0">
              <a:solidFill>
                <a:schemeClr val="bg1"/>
              </a:solidFill>
              <a:latin typeface="Gill Sans MT" pitchFamily="34" charset="0"/>
              <a:ea typeface="ＭＳ Ｐゴシック" charset="-128"/>
            </a:endParaRPr>
          </a:p>
        </p:txBody>
      </p:sp>
      <p:sp>
        <p:nvSpPr>
          <p:cNvPr id="182277" name="TextBox 1"/>
          <p:cNvSpPr txBox="1">
            <a:spLocks noChangeArrowheads="1"/>
          </p:cNvSpPr>
          <p:nvPr/>
        </p:nvSpPr>
        <p:spPr bwMode="auto">
          <a:xfrm>
            <a:off x="838200" y="2286000"/>
            <a:ext cx="7467600" cy="461963"/>
          </a:xfrm>
          <a:prstGeom prst="rect">
            <a:avLst/>
          </a:prstGeom>
          <a:noFill/>
          <a:ln w="9525">
            <a:noFill/>
            <a:miter lim="800000"/>
            <a:headEnd/>
            <a:tailEnd/>
          </a:ln>
        </p:spPr>
        <p:txBody>
          <a:bodyPr>
            <a:spAutoFit/>
          </a:bodyPr>
          <a:lstStyle/>
          <a:p>
            <a:endParaRPr lang="en-US">
              <a:latin typeface="GillSans" charset="0"/>
            </a:endParaRPr>
          </a:p>
        </p:txBody>
      </p:sp>
      <p:sp>
        <p:nvSpPr>
          <p:cNvPr id="182278" name="TextBox 1"/>
          <p:cNvSpPr txBox="1">
            <a:spLocks noChangeArrowheads="1"/>
          </p:cNvSpPr>
          <p:nvPr/>
        </p:nvSpPr>
        <p:spPr bwMode="auto">
          <a:xfrm>
            <a:off x="990600" y="2438400"/>
            <a:ext cx="7467600" cy="461963"/>
          </a:xfrm>
          <a:prstGeom prst="rect">
            <a:avLst/>
          </a:prstGeom>
          <a:noFill/>
          <a:ln w="9525">
            <a:noFill/>
            <a:miter lim="800000"/>
            <a:headEnd/>
            <a:tailEnd/>
          </a:ln>
        </p:spPr>
        <p:txBody>
          <a:bodyPr>
            <a:spAutoFit/>
          </a:bodyPr>
          <a:lstStyle/>
          <a:p>
            <a:endParaRPr lang="en-US">
              <a:latin typeface="GillSans" charset="0"/>
            </a:endParaRPr>
          </a:p>
        </p:txBody>
      </p:sp>
    </p:spTree>
    <p:extLst>
      <p:ext uri="{BB962C8B-B14F-4D97-AF65-F5344CB8AC3E}">
        <p14:creationId xmlns:p14="http://schemas.microsoft.com/office/powerpoint/2010/main" val="1757275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C22D-0E1A-4DC0-95D4-999183DDDE8A}"/>
              </a:ext>
            </a:extLst>
          </p:cNvPr>
          <p:cNvSpPr>
            <a:spLocks noGrp="1"/>
          </p:cNvSpPr>
          <p:nvPr>
            <p:ph type="ctrTitle"/>
          </p:nvPr>
        </p:nvSpPr>
        <p:spPr/>
        <p:txBody>
          <a:bodyPr>
            <a:normAutofit fontScale="90000"/>
          </a:bodyPr>
          <a:lstStyle/>
          <a:p>
            <a:r>
              <a:rPr lang="en-US" sz="4900" dirty="0">
                <a:latin typeface="Georgia" panose="02040502050405020303" pitchFamily="18" charset="0"/>
              </a:rPr>
              <a:t>Conflict Sensitive Strategies for Teachers and Education Personnel</a:t>
            </a:r>
            <a:br>
              <a:rPr lang="en-US" sz="4900" dirty="0">
                <a:latin typeface="Georgia" panose="02040502050405020303" pitchFamily="18" charset="0"/>
              </a:rPr>
            </a:br>
            <a:br>
              <a:rPr lang="en-US" dirty="0">
                <a:latin typeface="Georgia" panose="02040502050405020303" pitchFamily="18" charset="0"/>
              </a:rPr>
            </a:br>
            <a:r>
              <a:rPr lang="en-US" sz="2800" b="0" dirty="0">
                <a:solidFill>
                  <a:prstClr val="white"/>
                </a:solidFill>
                <a:latin typeface="Georgia" panose="02040502050405020303" pitchFamily="18" charset="0"/>
                <a:ea typeface="ＭＳ Ｐゴシック" charset="-128"/>
              </a:rPr>
              <a:t>Julia Finder</a:t>
            </a:r>
            <a:r>
              <a:rPr lang="en-US" sz="2800" b="0" i="1" dirty="0">
                <a:solidFill>
                  <a:prstClr val="white"/>
                </a:solidFill>
                <a:latin typeface="Georgia" panose="02040502050405020303" pitchFamily="18" charset="0"/>
                <a:ea typeface="ＭＳ Ｐゴシック" charset="-128"/>
              </a:rPr>
              <a:t>, Creative Associates International</a:t>
            </a:r>
            <a:endParaRPr lang="en-US" dirty="0">
              <a:latin typeface="Georgia" panose="02040502050405020303" pitchFamily="18" charset="0"/>
            </a:endParaRPr>
          </a:p>
        </p:txBody>
      </p:sp>
      <p:sp>
        <p:nvSpPr>
          <p:cNvPr id="3" name="TextBox 2">
            <a:extLst>
              <a:ext uri="{FF2B5EF4-FFF2-40B4-BE49-F238E27FC236}">
                <a16:creationId xmlns:a16="http://schemas.microsoft.com/office/drawing/2014/main" id="{6F32780E-D8D1-432E-93E1-CD44670D194C}"/>
              </a:ext>
            </a:extLst>
          </p:cNvPr>
          <p:cNvSpPr txBox="1"/>
          <p:nvPr/>
        </p:nvSpPr>
        <p:spPr>
          <a:xfrm>
            <a:off x="7489371" y="0"/>
            <a:ext cx="1654629" cy="369332"/>
          </a:xfrm>
          <a:prstGeom prst="rect">
            <a:avLst/>
          </a:prstGeom>
          <a:noFill/>
        </p:spPr>
        <p:txBody>
          <a:bodyPr wrap="square" rtlCol="0">
            <a:spAutoFit/>
          </a:bodyPr>
          <a:lstStyle/>
          <a:p>
            <a:r>
              <a:rPr lang="en-US" dirty="0">
                <a:solidFill>
                  <a:schemeClr val="bg1"/>
                </a:solidFill>
                <a:latin typeface="Georgia" panose="02040502050405020303" pitchFamily="18" charset="0"/>
              </a:rPr>
              <a:t>Module 6</a:t>
            </a:r>
          </a:p>
        </p:txBody>
      </p:sp>
    </p:spTree>
    <p:extLst>
      <p:ext uri="{BB962C8B-B14F-4D97-AF65-F5344CB8AC3E}">
        <p14:creationId xmlns:p14="http://schemas.microsoft.com/office/powerpoint/2010/main" val="392623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At the end of this module participants will</a:t>
            </a:r>
            <a:endParaRPr lang="en-US" dirty="0"/>
          </a:p>
        </p:txBody>
      </p:sp>
      <p:sp>
        <p:nvSpPr>
          <p:cNvPr id="3" name="Content Placeholder 2"/>
          <p:cNvSpPr>
            <a:spLocks noGrp="1"/>
          </p:cNvSpPr>
          <p:nvPr>
            <p:ph idx="1"/>
          </p:nvPr>
        </p:nvSpPr>
        <p:spPr/>
        <p:txBody>
          <a:bodyPr/>
          <a:lstStyle/>
          <a:p>
            <a:pPr marL="514350" indent="-514350">
              <a:buFont typeface="Arial" pitchFamily="34" charset="0"/>
              <a:buAutoNum type="arabicPeriod"/>
            </a:pPr>
            <a:r>
              <a:rPr lang="en-GB">
                <a:ea typeface="ＭＳ Ｐゴシック" charset="-128"/>
              </a:rPr>
              <a:t>Understand how conflict interacts with </a:t>
            </a:r>
            <a:r>
              <a:rPr lang="en-US">
                <a:ea typeface="ＭＳ Ｐゴシック" charset="-128"/>
              </a:rPr>
              <a:t>teacher recruitment, conditions of work and support.</a:t>
            </a:r>
          </a:p>
          <a:p>
            <a:pPr marL="514350" indent="-514350">
              <a:buFont typeface="Arial" pitchFamily="34" charset="0"/>
              <a:buAutoNum type="arabicPeriod"/>
            </a:pPr>
            <a:r>
              <a:rPr lang="en-US">
                <a:ea typeface="ＭＳ Ｐゴシック" charset="-128"/>
              </a:rPr>
              <a:t>Know conflict sensitive strategies for teacher recruitment, conditions of work and support.</a:t>
            </a:r>
          </a:p>
          <a:p>
            <a:pPr marL="514350" indent="-514350">
              <a:buFont typeface="Arial" pitchFamily="34" charset="0"/>
              <a:buAutoNum type="arabicPeriod"/>
            </a:pPr>
            <a:r>
              <a:rPr lang="en-US">
                <a:ea typeface="ＭＳ Ｐゴシック" charset="-128"/>
              </a:rPr>
              <a:t>Understand what bias is and know how to avoid it in teacher recruitment.</a:t>
            </a:r>
          </a:p>
          <a:p>
            <a:endParaRPr lang="en-US" dirty="0"/>
          </a:p>
        </p:txBody>
      </p:sp>
    </p:spTree>
    <p:extLst>
      <p:ext uri="{BB962C8B-B14F-4D97-AF65-F5344CB8AC3E}">
        <p14:creationId xmlns:p14="http://schemas.microsoft.com/office/powerpoint/2010/main" val="21052561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pic>
        <p:nvPicPr>
          <p:cNvPr id="7" name="Content Placeholder 4" descr="Map MS English.pdf"/>
          <p:cNvPicPr>
            <a:picLocks noChangeAspect="1"/>
          </p:cNvPicPr>
          <p:nvPr/>
        </p:nvPicPr>
        <p:blipFill>
          <a:blip r:embed="rId3" cstate="screen">
            <a:extLst>
              <a:ext uri="{28A0092B-C50C-407E-A947-70E740481C1C}">
                <a14:useLocalDpi xmlns:a14="http://schemas.microsoft.com/office/drawing/2010/main"/>
              </a:ext>
            </a:extLst>
          </a:blip>
          <a:srcRect t="4716" b="5099"/>
          <a:stretch>
            <a:fillRect/>
          </a:stretch>
        </p:blipFill>
        <p:spPr>
          <a:xfrm rot="5400000">
            <a:off x="899319" y="-886055"/>
            <a:ext cx="7345363" cy="9109075"/>
          </a:xfrm>
          <a:prstGeom prst="rect">
            <a:avLst/>
          </a:prstGeom>
        </p:spPr>
      </p:pic>
      <p:sp>
        <p:nvSpPr>
          <p:cNvPr id="8" name="Oval 7"/>
          <p:cNvSpPr>
            <a:spLocks noChangeArrowheads="1"/>
          </p:cNvSpPr>
          <p:nvPr/>
        </p:nvSpPr>
        <p:spPr bwMode="auto">
          <a:xfrm>
            <a:off x="4535488" y="1287463"/>
            <a:ext cx="2249487" cy="4972050"/>
          </a:xfrm>
          <a:prstGeom prst="ellipse">
            <a:avLst/>
          </a:prstGeom>
          <a:noFill/>
          <a:ln w="44450">
            <a:solidFill>
              <a:srgbClr val="FBBE18"/>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Tree>
    <p:extLst>
      <p:ext uri="{BB962C8B-B14F-4D97-AF65-F5344CB8AC3E}">
        <p14:creationId xmlns:p14="http://schemas.microsoft.com/office/powerpoint/2010/main" val="1772520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Group Activity</a:t>
            </a:r>
          </a:p>
        </p:txBody>
      </p:sp>
      <p:sp>
        <p:nvSpPr>
          <p:cNvPr id="3" name="Content Placeholder 2"/>
          <p:cNvSpPr>
            <a:spLocks noGrp="1"/>
          </p:cNvSpPr>
          <p:nvPr>
            <p:ph idx="1"/>
          </p:nvPr>
        </p:nvSpPr>
        <p:spPr/>
        <p:txBody>
          <a:bodyPr>
            <a:normAutofit/>
          </a:bodyPr>
          <a:lstStyle/>
          <a:p>
            <a:pPr marL="0" indent="0">
              <a:buFont typeface="Wingdings" charset="0"/>
              <a:buNone/>
              <a:defRPr/>
            </a:pPr>
            <a:r>
              <a:rPr lang="en-US" b="1" dirty="0"/>
              <a:t>Time: </a:t>
            </a:r>
            <a:r>
              <a:rPr lang="en-US" dirty="0"/>
              <a:t>10 minutes</a:t>
            </a:r>
          </a:p>
          <a:p>
            <a:pPr marL="0" indent="0">
              <a:buFont typeface="Wingdings" charset="0"/>
              <a:buNone/>
              <a:defRPr/>
            </a:pPr>
            <a:endParaRPr lang="en-US" dirty="0"/>
          </a:p>
          <a:p>
            <a:pPr marL="0" indent="0">
              <a:buFont typeface="Wingdings" charset="0"/>
              <a:buNone/>
              <a:defRPr/>
            </a:pPr>
            <a:r>
              <a:rPr lang="en-US" b="1" dirty="0"/>
              <a:t>Instructions: </a:t>
            </a:r>
          </a:p>
          <a:p>
            <a:pPr marL="514350" indent="-514350">
              <a:buFont typeface="+mj-lt"/>
              <a:buAutoNum type="arabicPeriod"/>
              <a:defRPr/>
            </a:pPr>
            <a:r>
              <a:rPr lang="en-US" dirty="0"/>
              <a:t>Form a group of 3. </a:t>
            </a:r>
          </a:p>
          <a:p>
            <a:pPr marL="514350" indent="-514350">
              <a:buFont typeface="+mj-lt"/>
              <a:buAutoNum type="arabicPeriod"/>
              <a:defRPr/>
            </a:pPr>
            <a:r>
              <a:rPr lang="en-US" dirty="0"/>
              <a:t>Pick one of the three standards to focus on.</a:t>
            </a:r>
          </a:p>
          <a:p>
            <a:pPr marL="514350" indent="-514350">
              <a:buFont typeface="+mj-lt"/>
              <a:buAutoNum type="arabicPeriod"/>
              <a:defRPr/>
            </a:pPr>
            <a:r>
              <a:rPr lang="en-US" dirty="0"/>
              <a:t>Discuss how conflict interacts with that standard in your working context.</a:t>
            </a:r>
          </a:p>
          <a:p>
            <a:endParaRPr lang="en-US" dirty="0"/>
          </a:p>
        </p:txBody>
      </p:sp>
    </p:spTree>
    <p:extLst>
      <p:ext uri="{BB962C8B-B14F-4D97-AF65-F5344CB8AC3E}">
        <p14:creationId xmlns:p14="http://schemas.microsoft.com/office/powerpoint/2010/main" val="1018868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B3617-6D11-4530-B21E-AD1D89837075}"/>
              </a:ext>
            </a:extLst>
          </p:cNvPr>
          <p:cNvSpPr>
            <a:spLocks noGrp="1"/>
          </p:cNvSpPr>
          <p:nvPr>
            <p:ph type="ctrTitle"/>
          </p:nvPr>
        </p:nvSpPr>
        <p:spPr/>
        <p:txBody>
          <a:bodyPr>
            <a:normAutofit fontScale="90000"/>
          </a:bodyPr>
          <a:lstStyle/>
          <a:p>
            <a:r>
              <a:rPr lang="en-US" dirty="0">
                <a:latin typeface="Georgia" panose="02040502050405020303" pitchFamily="18" charset="0"/>
              </a:rPr>
              <a:t>Conflict Sensitive Strategies for Domain 3:</a:t>
            </a:r>
            <a:br>
              <a:rPr lang="en-US" dirty="0">
                <a:latin typeface="Georgia" panose="02040502050405020303" pitchFamily="18" charset="0"/>
              </a:rPr>
            </a:br>
            <a:r>
              <a:rPr lang="en-US" sz="4000" i="1" dirty="0">
                <a:latin typeface="Georgia" panose="02040502050405020303" pitchFamily="18" charset="0"/>
              </a:rPr>
              <a:t>Teaching and Learning</a:t>
            </a:r>
            <a:br>
              <a:rPr lang="en-US" sz="3600" i="1" dirty="0">
                <a:latin typeface="Georgia" panose="02040502050405020303" pitchFamily="18" charset="0"/>
              </a:rPr>
            </a:br>
            <a:br>
              <a:rPr lang="en-US" sz="3600" i="1" dirty="0">
                <a:latin typeface="Georgia" panose="02040502050405020303" pitchFamily="18" charset="0"/>
              </a:rPr>
            </a:br>
            <a:r>
              <a:rPr lang="en-US" sz="2800" b="0" dirty="0">
                <a:solidFill>
                  <a:prstClr val="white"/>
                </a:solidFill>
                <a:latin typeface="Georgia" panose="02040502050405020303" pitchFamily="18" charset="0"/>
                <a:ea typeface="ＭＳ Ｐゴシック" charset="-128"/>
              </a:rPr>
              <a:t>Julia Finder</a:t>
            </a:r>
            <a:r>
              <a:rPr lang="en-US" sz="2800" b="0" i="1" dirty="0">
                <a:solidFill>
                  <a:prstClr val="white"/>
                </a:solidFill>
                <a:latin typeface="Georgia" panose="02040502050405020303" pitchFamily="18" charset="0"/>
                <a:ea typeface="ＭＳ Ｐゴシック" charset="-128"/>
              </a:rPr>
              <a:t>, Creative Associates International</a:t>
            </a:r>
            <a:endParaRPr lang="en-US" i="1" dirty="0">
              <a:latin typeface="Georgia" panose="02040502050405020303" pitchFamily="18" charset="0"/>
            </a:endParaRPr>
          </a:p>
        </p:txBody>
      </p:sp>
      <p:sp>
        <p:nvSpPr>
          <p:cNvPr id="3" name="TextBox 2">
            <a:extLst>
              <a:ext uri="{FF2B5EF4-FFF2-40B4-BE49-F238E27FC236}">
                <a16:creationId xmlns:a16="http://schemas.microsoft.com/office/drawing/2014/main" id="{57D1390A-5100-4874-A294-3E80A1291CB4}"/>
              </a:ext>
            </a:extLst>
          </p:cNvPr>
          <p:cNvSpPr txBox="1"/>
          <p:nvPr/>
        </p:nvSpPr>
        <p:spPr>
          <a:xfrm>
            <a:off x="7489371" y="0"/>
            <a:ext cx="1654629" cy="461665"/>
          </a:xfrm>
          <a:prstGeom prst="rect">
            <a:avLst/>
          </a:prstGeom>
          <a:noFill/>
        </p:spPr>
        <p:txBody>
          <a:bodyPr wrap="square" rtlCol="0">
            <a:spAutoFit/>
          </a:bodyPr>
          <a:lstStyle/>
          <a:p>
            <a:r>
              <a:rPr lang="en-US" dirty="0">
                <a:solidFill>
                  <a:schemeClr val="bg1"/>
                </a:solidFill>
              </a:rPr>
              <a:t>Module 5</a:t>
            </a:r>
          </a:p>
        </p:txBody>
      </p:sp>
    </p:spTree>
    <p:extLst>
      <p:ext uri="{BB962C8B-B14F-4D97-AF65-F5344CB8AC3E}">
        <p14:creationId xmlns:p14="http://schemas.microsoft.com/office/powerpoint/2010/main" val="2521300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Conflict Sensitive Strategy for Teacher Supervision</a:t>
            </a:r>
          </a:p>
        </p:txBody>
      </p:sp>
      <p:sp>
        <p:nvSpPr>
          <p:cNvPr id="3" name="Content Placeholder 2"/>
          <p:cNvSpPr>
            <a:spLocks noGrp="1"/>
          </p:cNvSpPr>
          <p:nvPr>
            <p:ph idx="1"/>
          </p:nvPr>
        </p:nvSpPr>
        <p:spPr>
          <a:xfrm>
            <a:off x="469900" y="1676400"/>
            <a:ext cx="8229600" cy="4525963"/>
          </a:xfrm>
        </p:spPr>
        <p:txBody>
          <a:bodyPr/>
          <a:lstStyle/>
          <a:p>
            <a:r>
              <a:rPr lang="en-US" dirty="0">
                <a:ea typeface="ＭＳ Ｐゴシック" charset="-128"/>
              </a:rPr>
              <a:t>Problem: In Liberia, the undisciplined behavior of teachers is putting children at risk and decreasing the quality of education which is resulting in grievances.</a:t>
            </a:r>
          </a:p>
          <a:p>
            <a:pPr marL="0" indent="0">
              <a:buNone/>
            </a:pPr>
            <a:endParaRPr lang="en-US" dirty="0">
              <a:ea typeface="ＭＳ Ｐゴシック" charset="-128"/>
            </a:endParaRPr>
          </a:p>
          <a:p>
            <a:r>
              <a:rPr lang="en-US" dirty="0">
                <a:ea typeface="ＭＳ Ｐゴシック" charset="-128"/>
              </a:rPr>
              <a:t>Conflict sensitive solution: Initiate participatory and inclusive development of a teacher code of conduct.</a:t>
            </a:r>
          </a:p>
          <a:p>
            <a:endParaRPr lang="en-US" dirty="0"/>
          </a:p>
        </p:txBody>
      </p:sp>
    </p:spTree>
    <p:extLst>
      <p:ext uri="{BB962C8B-B14F-4D97-AF65-F5344CB8AC3E}">
        <p14:creationId xmlns:p14="http://schemas.microsoft.com/office/powerpoint/2010/main" val="200269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Conflict Sensitive Strategies for Standard 1: Recruitment and Selection</a:t>
            </a:r>
          </a:p>
        </p:txBody>
      </p:sp>
      <p:graphicFrame>
        <p:nvGraphicFramePr>
          <p:cNvPr id="5" name="Content Placeholder 1"/>
          <p:cNvGraphicFramePr>
            <a:graphicFrameLocks/>
          </p:cNvGraphicFramePr>
          <p:nvPr>
            <p:extLst/>
          </p:nvPr>
        </p:nvGraphicFramePr>
        <p:xfrm>
          <a:off x="0" y="1843756"/>
          <a:ext cx="9144000" cy="4983744"/>
        </p:xfrm>
        <a:graphic>
          <a:graphicData uri="http://schemas.openxmlformats.org/drawingml/2006/table">
            <a:tbl>
              <a:tblPr/>
              <a:tblGrid>
                <a:gridCol w="9144000">
                  <a:extLst>
                    <a:ext uri="{9D8B030D-6E8A-4147-A177-3AD203B41FA5}">
                      <a16:colId xmlns:a16="http://schemas.microsoft.com/office/drawing/2014/main" val="20000"/>
                    </a:ext>
                  </a:extLst>
                </a:gridCol>
              </a:tblGrid>
              <a:tr h="501357">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00"/>
                          </a:solidFill>
                          <a:effectLst/>
                          <a:latin typeface="Arial" pitchFamily="34" charset="0"/>
                          <a:ea typeface="ＭＳ Ｐゴシック" charset="-128"/>
                        </a:rPr>
                        <a:t>If the conflict analysis finds…</a:t>
                      </a:r>
                    </a:p>
                  </a:txBody>
                  <a:tcPr marT="45715" marB="4571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extLst>
                  <a:ext uri="{0D108BD9-81ED-4DB2-BD59-A6C34878D82A}">
                    <a16:rowId xmlns:a16="http://schemas.microsoft.com/office/drawing/2014/main" val="10000"/>
                  </a:ext>
                </a:extLst>
              </a:tr>
              <a:tr h="129569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Arial" pitchFamily="34" charset="0"/>
                          <a:ea typeface="ＭＳ Ｐゴシック" charset="-128"/>
                        </a:rPr>
                        <a:t>Aid agencies are perpetuating historic discrimination in teacher hiring, causing grievances among locals</a:t>
                      </a:r>
                    </a:p>
                  </a:txBody>
                  <a:tcPr marT="45715" marB="4571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1"/>
                  </a:ext>
                </a:extLst>
              </a:tr>
              <a:tr h="1327138">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Arial" pitchFamily="34" charset="0"/>
                          <a:ea typeface="ＭＳ Ｐゴシック" charset="-128"/>
                        </a:rPr>
                        <a:t>Youth in a far eastern province are protesting because of the low quality teachers that are sent to their schools</a:t>
                      </a:r>
                    </a:p>
                  </a:txBody>
                  <a:tcPr marT="45715" marB="4571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F4E7"/>
                    </a:solidFill>
                  </a:tcPr>
                </a:tc>
                <a:extLst>
                  <a:ext uri="{0D108BD9-81ED-4DB2-BD59-A6C34878D82A}">
                    <a16:rowId xmlns:a16="http://schemas.microsoft.com/office/drawing/2014/main" val="10002"/>
                  </a:ext>
                </a:extLst>
              </a:tr>
              <a:tr h="172768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Arial" pitchFamily="34" charset="0"/>
                          <a:ea typeface="ＭＳ Ｐゴシック" charset="-128"/>
                        </a:rPr>
                        <a:t>The emergency response raised educational expectations of previously marginalized groups who had employment opportunities through NGO supported schools which are now not being fulfilled</a:t>
                      </a:r>
                    </a:p>
                  </a:txBody>
                  <a:tcPr marT="45715" marB="45715"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47949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74638"/>
            <a:ext cx="6248400" cy="1249362"/>
          </a:xfrm>
        </p:spPr>
        <p:txBody>
          <a:bodyPr>
            <a:noAutofit/>
          </a:bodyPr>
          <a:lstStyle/>
          <a:p>
            <a:r>
              <a:rPr lang="en-US" sz="3600" dirty="0"/>
              <a:t>Conflict Sensitive Strategies for Recruitment and Selection</a:t>
            </a:r>
          </a:p>
        </p:txBody>
      </p:sp>
      <p:sp>
        <p:nvSpPr>
          <p:cNvPr id="3" name="Content Placeholder 2"/>
          <p:cNvSpPr>
            <a:spLocks noGrp="1"/>
          </p:cNvSpPr>
          <p:nvPr>
            <p:ph idx="1"/>
          </p:nvPr>
        </p:nvSpPr>
        <p:spPr>
          <a:xfrm>
            <a:off x="457200" y="1646237"/>
            <a:ext cx="8229600" cy="4525963"/>
          </a:xfrm>
        </p:spPr>
        <p:txBody>
          <a:bodyPr>
            <a:normAutofit fontScale="92500" lnSpcReduction="20000"/>
          </a:bodyPr>
          <a:lstStyle/>
          <a:p>
            <a:pPr marL="0" lvl="1" indent="0">
              <a:buSzTx/>
              <a:buNone/>
              <a:defRPr/>
            </a:pPr>
            <a:r>
              <a:rPr lang="en-US" sz="2400" b="1" dirty="0"/>
              <a:t>Teachers and education personnel should…</a:t>
            </a:r>
          </a:p>
          <a:p>
            <a:pPr marL="342900" lvl="1" indent="-342900">
              <a:buSzTx/>
              <a:buFont typeface="Arial"/>
              <a:buChar char="•"/>
              <a:defRPr/>
            </a:pPr>
            <a:r>
              <a:rPr lang="en-US" sz="2400" dirty="0"/>
              <a:t>Understand the conflict, root causes and dynamics and the need for conflict transformation</a:t>
            </a:r>
          </a:p>
          <a:p>
            <a:pPr marL="342900" lvl="1" indent="-342900">
              <a:buSzTx/>
              <a:buFont typeface="Arial"/>
              <a:buChar char="•"/>
              <a:defRPr/>
            </a:pPr>
            <a:r>
              <a:rPr lang="en-US" sz="2400" dirty="0"/>
              <a:t>Know education for all is a human right</a:t>
            </a:r>
          </a:p>
          <a:p>
            <a:pPr marL="342900" lvl="1" indent="-342900">
              <a:buSzTx/>
              <a:buFont typeface="Arial"/>
              <a:buChar char="•"/>
              <a:defRPr/>
            </a:pPr>
            <a:r>
              <a:rPr lang="en-US" sz="2400" dirty="0"/>
              <a:t>Self-awareness of own biases and of how their own actions in/around learning environment may be perceived by different groups in different contexts</a:t>
            </a:r>
          </a:p>
          <a:p>
            <a:pPr marL="342900" lvl="1" indent="-342900">
              <a:buSzTx/>
              <a:buFont typeface="Arial"/>
              <a:buChar char="•"/>
              <a:defRPr/>
            </a:pPr>
            <a:r>
              <a:rPr lang="en-US" sz="2400" dirty="0"/>
              <a:t>Possess good inter-cultural sensitivity and understanding of learners and families</a:t>
            </a:r>
          </a:p>
          <a:p>
            <a:pPr marL="342900" lvl="1" indent="-342900">
              <a:buSzTx/>
              <a:buFont typeface="Arial"/>
              <a:buChar char="•"/>
              <a:defRPr/>
            </a:pPr>
            <a:r>
              <a:rPr lang="en-US" sz="2400" dirty="0"/>
              <a:t>Able and willing to have a conversation with learners about conflict</a:t>
            </a:r>
          </a:p>
          <a:p>
            <a:pPr marL="342900" lvl="1" indent="-342900">
              <a:buSzTx/>
              <a:buFont typeface="Arial"/>
              <a:buChar char="•"/>
              <a:defRPr/>
            </a:pPr>
            <a:r>
              <a:rPr lang="en-US" sz="2400" dirty="0"/>
              <a:t>Able to see the link between equal access to quality education and prevention and mitigation of conflicts</a:t>
            </a:r>
          </a:p>
          <a:p>
            <a:pPr marL="342900" lvl="1" indent="-342900">
              <a:buSzTx/>
              <a:buFont typeface="Arial"/>
              <a:buChar char="•"/>
              <a:defRPr/>
            </a:pPr>
            <a:r>
              <a:rPr lang="en-US" sz="2400" dirty="0"/>
              <a:t>Able to gather and analyze information in various ways and challenge assumptions </a:t>
            </a:r>
          </a:p>
          <a:p>
            <a:endParaRPr lang="en-US" dirty="0"/>
          </a:p>
        </p:txBody>
      </p:sp>
    </p:spTree>
    <p:extLst>
      <p:ext uri="{BB962C8B-B14F-4D97-AF65-F5344CB8AC3E}">
        <p14:creationId xmlns:p14="http://schemas.microsoft.com/office/powerpoint/2010/main" val="118275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additive="base">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additive="base">
                                        <p:cTn id="48"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Conflict Sensitive Strategies for Recruitment and Selection</a:t>
            </a:r>
          </a:p>
        </p:txBody>
      </p:sp>
      <p:sp>
        <p:nvSpPr>
          <p:cNvPr id="3" name="Content Placeholder 2"/>
          <p:cNvSpPr>
            <a:spLocks noGrp="1"/>
          </p:cNvSpPr>
          <p:nvPr>
            <p:ph idx="1"/>
          </p:nvPr>
        </p:nvSpPr>
        <p:spPr>
          <a:xfrm>
            <a:off x="457200" y="1905001"/>
            <a:ext cx="8229600" cy="3809999"/>
          </a:xfrm>
        </p:spPr>
        <p:txBody>
          <a:bodyPr>
            <a:normAutofit fontScale="92500" lnSpcReduction="20000"/>
          </a:bodyPr>
          <a:lstStyle/>
          <a:p>
            <a:pPr marL="0" lvl="1" indent="0">
              <a:buSzTx/>
              <a:buFont typeface="Wingdings" charset="0"/>
              <a:buNone/>
              <a:defRPr/>
            </a:pPr>
            <a:r>
              <a:rPr lang="en-US" sz="3200" dirty="0"/>
              <a:t>Partner Activity: Drawing Time!</a:t>
            </a:r>
          </a:p>
          <a:p>
            <a:pPr marL="0" lvl="1" indent="0">
              <a:buSzTx/>
              <a:buFont typeface="Wingdings" charset="0"/>
              <a:buNone/>
              <a:defRPr/>
            </a:pPr>
            <a:r>
              <a:rPr lang="en-US" sz="3200" dirty="0"/>
              <a:t>What does a good teacher look like?</a:t>
            </a:r>
          </a:p>
          <a:p>
            <a:pPr marL="0" lvl="1" indent="0">
              <a:buSzTx/>
              <a:buFont typeface="Wingdings" charset="0"/>
              <a:buNone/>
              <a:defRPr/>
            </a:pPr>
            <a:endParaRPr lang="en-US" sz="3200" dirty="0"/>
          </a:p>
          <a:p>
            <a:pPr marL="0" lvl="1" indent="0">
              <a:buSzTx/>
              <a:buFont typeface="Wingdings" charset="0"/>
              <a:buNone/>
              <a:defRPr/>
            </a:pPr>
            <a:r>
              <a:rPr lang="en-US" sz="3200" dirty="0"/>
              <a:t>Now consider what additional skills does a teacher in a conflict setting need? What do they need to:</a:t>
            </a:r>
          </a:p>
          <a:p>
            <a:pPr marL="225425" indent="-685800">
              <a:buFont typeface="Arial"/>
              <a:buChar char="•"/>
              <a:defRPr/>
            </a:pPr>
            <a:r>
              <a:rPr lang="en-US" dirty="0"/>
              <a:t>Know?</a:t>
            </a:r>
          </a:p>
          <a:p>
            <a:pPr marL="225425" indent="-685800">
              <a:buFont typeface="Arial"/>
              <a:buChar char="•"/>
              <a:defRPr/>
            </a:pPr>
            <a:r>
              <a:rPr lang="en-US" dirty="0"/>
              <a:t>Understand?</a:t>
            </a:r>
          </a:p>
          <a:p>
            <a:pPr marL="225425" indent="-685800">
              <a:buFont typeface="Arial"/>
              <a:buChar char="•"/>
              <a:defRPr/>
            </a:pPr>
            <a:r>
              <a:rPr lang="en-US" dirty="0"/>
              <a:t>Be able to do?</a:t>
            </a:r>
          </a:p>
          <a:p>
            <a:endParaRPr lang="en-US" dirty="0"/>
          </a:p>
        </p:txBody>
      </p:sp>
    </p:spTree>
    <p:extLst>
      <p:ext uri="{BB962C8B-B14F-4D97-AF65-F5344CB8AC3E}">
        <p14:creationId xmlns:p14="http://schemas.microsoft.com/office/powerpoint/2010/main" val="40089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5080B47-69CA-40CB-B23D-0DADDEB88853}"/>
              </a:ext>
            </a:extLst>
          </p:cNvPr>
          <p:cNvSpPr>
            <a:spLocks noGrp="1"/>
          </p:cNvSpPr>
          <p:nvPr>
            <p:ph idx="1"/>
          </p:nvPr>
        </p:nvSpPr>
        <p:spPr>
          <a:xfrm>
            <a:off x="304800" y="990600"/>
            <a:ext cx="8229600" cy="4525963"/>
          </a:xfrm>
        </p:spPr>
        <p:txBody>
          <a:bodyPr anchor="ctr"/>
          <a:lstStyle/>
          <a:p>
            <a:pPr marL="0" indent="0" algn="ctr">
              <a:buNone/>
            </a:pPr>
            <a:r>
              <a:rPr lang="en-US" sz="4000" dirty="0"/>
              <a:t>What is bias?</a:t>
            </a:r>
          </a:p>
        </p:txBody>
      </p:sp>
    </p:spTree>
    <p:extLst>
      <p:ext uri="{BB962C8B-B14F-4D97-AF65-F5344CB8AC3E}">
        <p14:creationId xmlns:p14="http://schemas.microsoft.com/office/powerpoint/2010/main" val="142745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Defining Bias</a:t>
            </a:r>
          </a:p>
        </p:txBody>
      </p:sp>
      <p:sp>
        <p:nvSpPr>
          <p:cNvPr id="3" name="Content Placeholder 2"/>
          <p:cNvSpPr>
            <a:spLocks noGrp="1"/>
          </p:cNvSpPr>
          <p:nvPr>
            <p:ph idx="1"/>
          </p:nvPr>
        </p:nvSpPr>
        <p:spPr/>
        <p:txBody>
          <a:bodyPr/>
          <a:lstStyle/>
          <a:p>
            <a:pPr marL="0" lvl="1" indent="0">
              <a:buSzTx/>
              <a:buFont typeface="Wingdings" pitchFamily="2" charset="2"/>
              <a:buNone/>
            </a:pPr>
            <a:r>
              <a:rPr lang="en-US" dirty="0">
                <a:ea typeface="ＭＳ Ｐゴシック" charset="-128"/>
              </a:rPr>
              <a:t>Bias</a:t>
            </a:r>
          </a:p>
          <a:p>
            <a:pPr marL="514350" lvl="1" indent="-514350">
              <a:buSzTx/>
              <a:buFont typeface="+mj-lt"/>
              <a:buAutoNum type="arabicPeriod"/>
            </a:pPr>
            <a:r>
              <a:rPr lang="en-US" dirty="0">
                <a:ea typeface="ＭＳ Ｐゴシック" charset="-128"/>
              </a:rPr>
              <a:t>Is learned through the socialization process of direct and indirect experiences of others</a:t>
            </a:r>
          </a:p>
          <a:p>
            <a:pPr marL="514350" lvl="1" indent="-514350">
              <a:buSzTx/>
              <a:buFont typeface="+mj-lt"/>
              <a:buAutoNum type="arabicPeriod"/>
            </a:pPr>
            <a:r>
              <a:rPr lang="en-US" dirty="0">
                <a:ea typeface="ＭＳ Ｐゴシック" charset="-128"/>
              </a:rPr>
              <a:t>Develops into assumptions about the </a:t>
            </a:r>
            <a:r>
              <a:rPr lang="en-US" altLang="en-US" dirty="0">
                <a:ea typeface="ＭＳ Ｐゴシック" charset="-128"/>
              </a:rPr>
              <a:t>“</a:t>
            </a:r>
            <a:r>
              <a:rPr lang="en-US" dirty="0">
                <a:ea typeface="ＭＳ Ｐゴシック" charset="-128"/>
              </a:rPr>
              <a:t>other</a:t>
            </a:r>
            <a:r>
              <a:rPr lang="en-US" altLang="en-US" dirty="0">
                <a:ea typeface="ＭＳ Ｐゴシック" charset="-128"/>
              </a:rPr>
              <a:t>”</a:t>
            </a:r>
            <a:endParaRPr lang="en-US" altLang="ja-JP" dirty="0"/>
          </a:p>
          <a:p>
            <a:pPr marL="514350" lvl="1" indent="-514350">
              <a:buSzTx/>
              <a:buFont typeface="+mj-lt"/>
              <a:buAutoNum type="arabicPeriod"/>
            </a:pPr>
            <a:r>
              <a:rPr lang="en-US" dirty="0">
                <a:ea typeface="ＭＳ Ｐゴシック" charset="-128"/>
              </a:rPr>
              <a:t>Inhibits our ability to be neutral</a:t>
            </a:r>
          </a:p>
          <a:p>
            <a:pPr marL="514350" lvl="1" indent="-514350">
              <a:buSzTx/>
              <a:buFont typeface="+mj-lt"/>
              <a:buAutoNum type="arabicPeriod"/>
            </a:pPr>
            <a:r>
              <a:rPr lang="en-US" dirty="0">
                <a:ea typeface="ＭＳ Ｐゴシック" charset="-128"/>
              </a:rPr>
              <a:t>Affects the way we work with others</a:t>
            </a:r>
          </a:p>
          <a:p>
            <a:pPr marL="514350" lvl="1" indent="-514350">
              <a:buSzTx/>
              <a:buFont typeface="+mj-lt"/>
              <a:buAutoNum type="arabicPeriod"/>
            </a:pPr>
            <a:r>
              <a:rPr lang="en-US" dirty="0">
                <a:ea typeface="ＭＳ Ｐゴシック" charset="-128"/>
              </a:rPr>
              <a:t>Can cause or contribute to existing tensions and conflict</a:t>
            </a:r>
          </a:p>
          <a:p>
            <a:endParaRPr lang="en-US" dirty="0"/>
          </a:p>
        </p:txBody>
      </p:sp>
    </p:spTree>
    <p:extLst>
      <p:ext uri="{BB962C8B-B14F-4D97-AF65-F5344CB8AC3E}">
        <p14:creationId xmlns:p14="http://schemas.microsoft.com/office/powerpoint/2010/main" val="1690347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Discussing Bias</a:t>
            </a:r>
          </a:p>
        </p:txBody>
      </p:sp>
      <p:sp>
        <p:nvSpPr>
          <p:cNvPr id="3" name="Content Placeholder 2"/>
          <p:cNvSpPr>
            <a:spLocks noGrp="1"/>
          </p:cNvSpPr>
          <p:nvPr>
            <p:ph idx="1"/>
          </p:nvPr>
        </p:nvSpPr>
        <p:spPr>
          <a:xfrm>
            <a:off x="457200" y="1600201"/>
            <a:ext cx="8229600" cy="3886200"/>
          </a:xfrm>
        </p:spPr>
        <p:txBody>
          <a:bodyPr>
            <a:normAutofit fontScale="92500"/>
          </a:bodyPr>
          <a:lstStyle/>
          <a:p>
            <a:pPr marL="0" indent="0">
              <a:buNone/>
            </a:pPr>
            <a:r>
              <a:rPr lang="en-US" dirty="0"/>
              <a:t>Group Discussion</a:t>
            </a:r>
          </a:p>
          <a:p>
            <a:pPr marL="0" indent="0">
              <a:buNone/>
            </a:pPr>
            <a:r>
              <a:rPr lang="en-US" dirty="0"/>
              <a:t>For former teachers in the room, what did you have bias against (if anything)?</a:t>
            </a:r>
          </a:p>
          <a:p>
            <a:pPr marL="0" indent="0">
              <a:buNone/>
            </a:pPr>
            <a:endParaRPr lang="en-US" dirty="0"/>
          </a:p>
          <a:p>
            <a:pPr marL="0" indent="0">
              <a:buNone/>
            </a:pPr>
            <a:r>
              <a:rPr lang="en-US" dirty="0"/>
              <a:t>Think, Pair, Share:</a:t>
            </a:r>
          </a:p>
          <a:p>
            <a:pPr marL="0" indent="0">
              <a:buNone/>
            </a:pPr>
            <a:r>
              <a:rPr lang="en-US" dirty="0"/>
              <a:t>In your working context, what might teachers have bias against?  Learners? Government officials?</a:t>
            </a:r>
          </a:p>
        </p:txBody>
      </p:sp>
    </p:spTree>
    <p:extLst>
      <p:ext uri="{BB962C8B-B14F-4D97-AF65-F5344CB8AC3E}">
        <p14:creationId xmlns:p14="http://schemas.microsoft.com/office/powerpoint/2010/main" val="240748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2: Compensation and Working Conditions</a:t>
            </a:r>
          </a:p>
        </p:txBody>
      </p:sp>
      <p:sp>
        <p:nvSpPr>
          <p:cNvPr id="3" name="Content Placeholder 2"/>
          <p:cNvSpPr>
            <a:spLocks noGrp="1"/>
          </p:cNvSpPr>
          <p:nvPr>
            <p:ph idx="1"/>
          </p:nvPr>
        </p:nvSpPr>
        <p:spPr>
          <a:xfrm>
            <a:off x="457200" y="1752599"/>
            <a:ext cx="8229600" cy="3962401"/>
          </a:xfrm>
        </p:spPr>
        <p:txBody>
          <a:bodyPr>
            <a:normAutofit fontScale="92500" lnSpcReduction="20000"/>
          </a:bodyPr>
          <a:lstStyle/>
          <a:p>
            <a:pPr marL="0" indent="0">
              <a:buNone/>
            </a:pPr>
            <a:r>
              <a:rPr lang="en-US" dirty="0"/>
              <a:t>Venn diagram: What are conditions of work often like for teachers in conflict-affected areas vs. teachers in stable areas?</a:t>
            </a:r>
          </a:p>
          <a:p>
            <a:pPr marL="0" indent="0">
              <a:buNone/>
            </a:pPr>
            <a:endParaRPr lang="en-US" dirty="0"/>
          </a:p>
          <a:p>
            <a:r>
              <a:rPr lang="en-US" dirty="0"/>
              <a:t>Lack of resources  </a:t>
            </a:r>
          </a:p>
          <a:p>
            <a:r>
              <a:rPr lang="en-US" dirty="0"/>
              <a:t>Over crowded classrooms</a:t>
            </a:r>
          </a:p>
          <a:p>
            <a:r>
              <a:rPr lang="en-US" dirty="0"/>
              <a:t>Hungry learners</a:t>
            </a:r>
          </a:p>
          <a:p>
            <a:r>
              <a:rPr lang="en-US" dirty="0"/>
              <a:t>Need for PSS/SEL support</a:t>
            </a:r>
          </a:p>
          <a:p>
            <a:r>
              <a:rPr lang="en-US" dirty="0"/>
              <a:t>Lack of professional development</a:t>
            </a:r>
          </a:p>
        </p:txBody>
      </p:sp>
      <p:pic>
        <p:nvPicPr>
          <p:cNvPr id="5" name="Picture 4">
            <a:extLst>
              <a:ext uri="{FF2B5EF4-FFF2-40B4-BE49-F238E27FC236}">
                <a16:creationId xmlns:a16="http://schemas.microsoft.com/office/drawing/2014/main" id="{C7C13BFD-F5A9-4733-AA12-08DBC53418C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34000" y="2895600"/>
            <a:ext cx="3090863" cy="1995488"/>
          </a:xfrm>
          <a:prstGeom prst="rect">
            <a:avLst/>
          </a:prstGeom>
        </p:spPr>
      </p:pic>
    </p:spTree>
    <p:extLst>
      <p:ext uri="{BB962C8B-B14F-4D97-AF65-F5344CB8AC3E}">
        <p14:creationId xmlns:p14="http://schemas.microsoft.com/office/powerpoint/2010/main" val="3549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Conflict Sensitive Strategies for Standard 2: Compensation and Conditions of Work</a:t>
            </a:r>
          </a:p>
        </p:txBody>
      </p:sp>
      <p:sp>
        <p:nvSpPr>
          <p:cNvPr id="3" name="Content Placeholder 2"/>
          <p:cNvSpPr>
            <a:spLocks noGrp="1"/>
          </p:cNvSpPr>
          <p:nvPr>
            <p:ph idx="1"/>
          </p:nvPr>
        </p:nvSpPr>
        <p:spPr>
          <a:xfrm>
            <a:off x="457200" y="1905000"/>
            <a:ext cx="8229600" cy="4221163"/>
          </a:xfrm>
        </p:spPr>
        <p:txBody>
          <a:bodyPr/>
          <a:lstStyle/>
          <a:p>
            <a:endParaRPr lang="en-US"/>
          </a:p>
        </p:txBody>
      </p:sp>
      <p:graphicFrame>
        <p:nvGraphicFramePr>
          <p:cNvPr id="5" name="Content Placeholder 1"/>
          <p:cNvGraphicFramePr>
            <a:graphicFrameLocks/>
          </p:cNvGraphicFramePr>
          <p:nvPr>
            <p:extLst/>
          </p:nvPr>
        </p:nvGraphicFramePr>
        <p:xfrm>
          <a:off x="0" y="1870372"/>
          <a:ext cx="9144000" cy="4987627"/>
        </p:xfrm>
        <a:graphic>
          <a:graphicData uri="http://schemas.openxmlformats.org/drawingml/2006/table">
            <a:tbl>
              <a:tblPr/>
              <a:tblGrid>
                <a:gridCol w="9144000">
                  <a:extLst>
                    <a:ext uri="{9D8B030D-6E8A-4147-A177-3AD203B41FA5}">
                      <a16:colId xmlns:a16="http://schemas.microsoft.com/office/drawing/2014/main" val="20000"/>
                    </a:ext>
                  </a:extLst>
                </a:gridCol>
              </a:tblGrid>
              <a:tr h="590339">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Arial" pitchFamily="34" charset="0"/>
                          <a:ea typeface="ＭＳ Ｐゴシック" charset="-128"/>
                        </a:rPr>
                        <a:t>For example, if the conflict analysis finds…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a:noFill/>
                    </a:lnTlToBr>
                    <a:lnBlToTr>
                      <a:noFill/>
                    </a:lnBlToTr>
                    <a:solidFill>
                      <a:srgbClr val="FBC01E"/>
                    </a:solidFill>
                  </a:tcPr>
                </a:tc>
                <a:extLst>
                  <a:ext uri="{0D108BD9-81ED-4DB2-BD59-A6C34878D82A}">
                    <a16:rowId xmlns:a16="http://schemas.microsoft.com/office/drawing/2014/main" val="10000"/>
                  </a:ext>
                </a:extLst>
              </a:tr>
              <a:tr h="1087454">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a:ln>
                            <a:noFill/>
                          </a:ln>
                          <a:solidFill>
                            <a:srgbClr val="000000"/>
                          </a:solidFill>
                          <a:effectLst/>
                          <a:latin typeface="Arial" pitchFamily="34" charset="0"/>
                          <a:ea typeface="ＭＳ Ｐゴシック" charset="-128"/>
                        </a:rPr>
                        <a:t>Inequitable teacher compensation for teachers in conflict affected posts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1"/>
                  </a:ext>
                </a:extLst>
              </a:tr>
              <a:tr h="208168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a:ln>
                            <a:noFill/>
                          </a:ln>
                          <a:solidFill>
                            <a:srgbClr val="000000"/>
                          </a:solidFill>
                          <a:effectLst/>
                          <a:latin typeface="Arial" pitchFamily="34" charset="0"/>
                          <a:ea typeface="ＭＳ Ｐゴシック" charset="-128"/>
                        </a:rPr>
                        <a:t>Aid agencies have caused inequities in teacher compensation resulting in government schools teachers leaving to teach in non-formal NGO supported schools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EF4E7"/>
                    </a:solidFill>
                  </a:tcPr>
                </a:tc>
                <a:extLst>
                  <a:ext uri="{0D108BD9-81ED-4DB2-BD59-A6C34878D82A}">
                    <a16:rowId xmlns:a16="http://schemas.microsoft.com/office/drawing/2014/main" val="10002"/>
                  </a:ext>
                </a:extLst>
              </a:tr>
              <a:tr h="1228152">
                <a:tc>
                  <a:txBody>
                    <a:bodyPr/>
                    <a:lstStyle>
                      <a:lvl1pPr marL="0" algn="l" defTabSz="914400" rtl="0" eaLnBrk="1" latinLnBrk="0" hangingPunct="1">
                        <a:defRPr sz="1800" kern="1200">
                          <a:solidFill>
                            <a:schemeClr val="tx1"/>
                          </a:solidFill>
                          <a:latin typeface="Arial"/>
                          <a:ea typeface=""/>
                          <a:cs typeface=""/>
                        </a:defRPr>
                      </a:lvl1pPr>
                      <a:lvl2pPr marL="457200" algn="l" defTabSz="914400" rtl="0" eaLnBrk="1" latinLnBrk="0" hangingPunct="1">
                        <a:defRPr sz="1800" kern="1200">
                          <a:solidFill>
                            <a:schemeClr val="tx1"/>
                          </a:solidFill>
                          <a:latin typeface="Arial"/>
                          <a:ea typeface=""/>
                          <a:cs typeface=""/>
                        </a:defRPr>
                      </a:lvl2pPr>
                      <a:lvl3pPr marL="914400" algn="l" defTabSz="914400" rtl="0" eaLnBrk="1" latinLnBrk="0" hangingPunct="1">
                        <a:defRPr sz="1800" kern="1200">
                          <a:solidFill>
                            <a:schemeClr val="tx1"/>
                          </a:solidFill>
                          <a:latin typeface="Arial"/>
                          <a:ea typeface=""/>
                          <a:cs typeface=""/>
                        </a:defRPr>
                      </a:lvl3pPr>
                      <a:lvl4pPr marL="1371600" algn="l" defTabSz="914400" rtl="0" eaLnBrk="1" latinLnBrk="0" hangingPunct="1">
                        <a:defRPr sz="1800" kern="1200">
                          <a:solidFill>
                            <a:schemeClr val="tx1"/>
                          </a:solidFill>
                          <a:latin typeface="Arial"/>
                          <a:ea typeface=""/>
                          <a:cs typeface=""/>
                        </a:defRPr>
                      </a:lvl4pPr>
                      <a:lvl5pPr marL="1828800" algn="l" defTabSz="914400" rtl="0" eaLnBrk="1" latinLnBrk="0" hangingPunct="1">
                        <a:defRPr sz="1800" kern="1200">
                          <a:solidFill>
                            <a:schemeClr val="tx1"/>
                          </a:solidFill>
                          <a:latin typeface="Arial"/>
                          <a:ea typeface=""/>
                          <a:cs typeface=""/>
                        </a:defRPr>
                      </a:lvl5pPr>
                      <a:lvl6pPr marL="2286000" algn="l" defTabSz="914400" rtl="0" eaLnBrk="1" latinLnBrk="0" hangingPunct="1">
                        <a:defRPr sz="1800" kern="1200">
                          <a:solidFill>
                            <a:schemeClr val="tx1"/>
                          </a:solidFill>
                          <a:latin typeface="Arial"/>
                          <a:ea typeface=""/>
                          <a:cs typeface=""/>
                        </a:defRPr>
                      </a:lvl6pPr>
                      <a:lvl7pPr marL="2743200" algn="l" defTabSz="914400" rtl="0" eaLnBrk="1" latinLnBrk="0" hangingPunct="1">
                        <a:defRPr sz="1800" kern="1200">
                          <a:solidFill>
                            <a:schemeClr val="tx1"/>
                          </a:solidFill>
                          <a:latin typeface="Arial"/>
                          <a:ea typeface=""/>
                          <a:cs typeface=""/>
                        </a:defRPr>
                      </a:lvl7pPr>
                      <a:lvl8pPr marL="3200400" algn="l" defTabSz="914400" rtl="0" eaLnBrk="1" latinLnBrk="0" hangingPunct="1">
                        <a:defRPr sz="1800" kern="1200">
                          <a:solidFill>
                            <a:schemeClr val="tx1"/>
                          </a:solidFill>
                          <a:latin typeface="Arial"/>
                          <a:ea typeface=""/>
                          <a:cs typeface=""/>
                        </a:defRPr>
                      </a:lvl8pPr>
                      <a:lvl9pPr marL="3657600" algn="l" defTabSz="914400" rtl="0" eaLnBrk="1" latinLnBrk="0" hangingPunct="1">
                        <a:defRPr sz="1800" kern="1200">
                          <a:solidFill>
                            <a:schemeClr val="tx1"/>
                          </a:solidFill>
                          <a:latin typeface="Arial"/>
                          <a:ea typeface=""/>
                          <a:cs typeface=""/>
                        </a:defRPr>
                      </a:lvl9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3200" b="0" i="0" u="none" strike="noStrike" cap="none" normalizeH="0" baseline="0" dirty="0">
                          <a:ln>
                            <a:noFill/>
                          </a:ln>
                          <a:solidFill>
                            <a:srgbClr val="000000"/>
                          </a:solidFill>
                          <a:effectLst/>
                          <a:latin typeface="Arial" pitchFamily="34" charset="0"/>
                          <a:ea typeface="ＭＳ Ｐゴシック" charset="-128"/>
                        </a:rPr>
                        <a:t>There is no access to healthcare for teachers</a:t>
                      </a:r>
                    </a:p>
                  </a:txBody>
                  <a:tcPr marT="45728" marB="45728"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3682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Afghanistan Example</a:t>
            </a:r>
          </a:p>
        </p:txBody>
      </p:sp>
      <p:sp>
        <p:nvSpPr>
          <p:cNvPr id="3" name="Content Placeholder 2"/>
          <p:cNvSpPr>
            <a:spLocks noGrp="1"/>
          </p:cNvSpPr>
          <p:nvPr>
            <p:ph idx="1"/>
          </p:nvPr>
        </p:nvSpPr>
        <p:spPr>
          <a:xfrm>
            <a:off x="381000" y="1447800"/>
            <a:ext cx="8839200" cy="3941763"/>
          </a:xfrm>
        </p:spPr>
        <p:txBody>
          <a:bodyPr/>
          <a:lstStyle/>
          <a:p>
            <a:pPr marL="0" indent="0">
              <a:buNone/>
              <a:defRPr/>
            </a:pPr>
            <a:r>
              <a:rPr lang="en-US" dirty="0"/>
              <a:t>In Afghanistan, the government has integrated community-based schools, students, and teachers into government system and payroll.</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3124200"/>
            <a:ext cx="8382000" cy="2726596"/>
          </a:xfrm>
          <a:prstGeom prst="rect">
            <a:avLst/>
          </a:prstGeom>
        </p:spPr>
      </p:pic>
    </p:spTree>
    <p:extLst>
      <p:ext uri="{BB962C8B-B14F-4D97-AF65-F5344CB8AC3E}">
        <p14:creationId xmlns:p14="http://schemas.microsoft.com/office/powerpoint/2010/main" val="87589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ＭＳ Ｐゴシック" charset="-128"/>
              </a:rPr>
              <a:t>At the end of this module participants will:</a:t>
            </a:r>
            <a:endParaRPr lang="en-US" dirty="0"/>
          </a:p>
        </p:txBody>
      </p:sp>
      <p:sp>
        <p:nvSpPr>
          <p:cNvPr id="3" name="Content Placeholder 2"/>
          <p:cNvSpPr>
            <a:spLocks noGrp="1"/>
          </p:cNvSpPr>
          <p:nvPr>
            <p:ph idx="1"/>
          </p:nvPr>
        </p:nvSpPr>
        <p:spPr>
          <a:xfrm>
            <a:off x="457200" y="2133600"/>
            <a:ext cx="8229600" cy="4525963"/>
          </a:xfrm>
        </p:spPr>
        <p:txBody>
          <a:bodyPr/>
          <a:lstStyle/>
          <a:p>
            <a:pPr marL="514350" indent="-514350">
              <a:buFont typeface="+mj-lt"/>
              <a:buAutoNum type="arabicPeriod"/>
              <a:defRPr/>
            </a:pPr>
            <a:r>
              <a:rPr lang="en-GB" dirty="0"/>
              <a:t>Understand the interactions between conflict and teaching and learning.</a:t>
            </a:r>
          </a:p>
          <a:p>
            <a:pPr marL="514350" indent="-514350">
              <a:buFont typeface="+mj-lt"/>
              <a:buAutoNum type="arabicPeriod"/>
              <a:defRPr/>
            </a:pPr>
            <a:r>
              <a:rPr lang="en-GB" dirty="0"/>
              <a:t>Be able to apply conflict sensitive strategies for Domain 3: Teaching and Learning based on conflict analysis findings.</a:t>
            </a:r>
          </a:p>
        </p:txBody>
      </p:sp>
    </p:spTree>
    <p:extLst>
      <p:ext uri="{BB962C8B-B14F-4D97-AF65-F5344CB8AC3E}">
        <p14:creationId xmlns:p14="http://schemas.microsoft.com/office/powerpoint/2010/main" val="506350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Standard 3: Support and Supervision</a:t>
            </a:r>
          </a:p>
        </p:txBody>
      </p:sp>
      <p:sp>
        <p:nvSpPr>
          <p:cNvPr id="3" name="Content Placeholder 2"/>
          <p:cNvSpPr>
            <a:spLocks noGrp="1"/>
          </p:cNvSpPr>
          <p:nvPr>
            <p:ph idx="1"/>
          </p:nvPr>
        </p:nvSpPr>
        <p:spPr>
          <a:xfrm>
            <a:off x="457200" y="1752600"/>
            <a:ext cx="8229600" cy="4373563"/>
          </a:xfrm>
        </p:spPr>
        <p:txBody>
          <a:bodyPr/>
          <a:lstStyle/>
          <a:p>
            <a:pPr marL="0" indent="0">
              <a:buNone/>
            </a:pPr>
            <a:r>
              <a:rPr lang="en-US" dirty="0"/>
              <a:t>Think, Pair, Share (5 minutes)</a:t>
            </a:r>
          </a:p>
          <a:p>
            <a:pPr marL="0" indent="0">
              <a:buNone/>
            </a:pPr>
            <a:endParaRPr lang="en-US" dirty="0"/>
          </a:p>
          <a:p>
            <a:pPr marL="0" indent="0">
              <a:buNone/>
            </a:pPr>
            <a:r>
              <a:rPr lang="en-US" dirty="0"/>
              <a:t>How is teacher support and supervision affected by conflict? Consider both the positive and the negative impact.</a:t>
            </a:r>
          </a:p>
          <a:p>
            <a:pPr marL="0" indent="0">
              <a:buNone/>
            </a:pPr>
            <a:endParaRPr lang="en-US" dirty="0"/>
          </a:p>
        </p:txBody>
      </p:sp>
    </p:spTree>
    <p:extLst>
      <p:ext uri="{BB962C8B-B14F-4D97-AF65-F5344CB8AC3E}">
        <p14:creationId xmlns:p14="http://schemas.microsoft.com/office/powerpoint/2010/main" val="1924806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Conflict Sensitive Strategies for Standard 3: Support and Supervision</a:t>
            </a:r>
          </a:p>
        </p:txBody>
      </p:sp>
      <p:sp>
        <p:nvSpPr>
          <p:cNvPr id="3" name="Content Placeholder 2"/>
          <p:cNvSpPr>
            <a:spLocks noGrp="1"/>
          </p:cNvSpPr>
          <p:nvPr>
            <p:ph idx="1"/>
          </p:nvPr>
        </p:nvSpPr>
        <p:spPr>
          <a:xfrm>
            <a:off x="457200" y="1828800"/>
            <a:ext cx="8229600" cy="4068763"/>
          </a:xfrm>
        </p:spPr>
        <p:txBody>
          <a:bodyPr/>
          <a:lstStyle/>
          <a:p>
            <a:pPr>
              <a:buFont typeface="Wingdings" charset="0"/>
              <a:buChar char="§"/>
              <a:defRPr/>
            </a:pPr>
            <a:r>
              <a:rPr lang="en-GB" dirty="0"/>
              <a:t>Technical support to teachers in hardship posts </a:t>
            </a:r>
          </a:p>
          <a:p>
            <a:pPr marL="0" indent="0">
              <a:buNone/>
              <a:defRPr/>
            </a:pPr>
            <a:endParaRPr lang="en-GB" sz="1600" dirty="0"/>
          </a:p>
          <a:p>
            <a:pPr marL="0" indent="0">
              <a:buNone/>
              <a:defRPr/>
            </a:pPr>
            <a:r>
              <a:rPr lang="en-GB" sz="1800" dirty="0"/>
              <a:t>(teacher learning circles, providing professional development, access to in-service certification programs, PSS/SEL for teacher well-being)</a:t>
            </a:r>
          </a:p>
          <a:p>
            <a:pPr marL="0" indent="0">
              <a:buNone/>
              <a:defRPr/>
            </a:pPr>
            <a:endParaRPr lang="en-GB" dirty="0"/>
          </a:p>
          <a:p>
            <a:pPr>
              <a:buFont typeface="Wingdings" charset="0"/>
              <a:buChar char="§"/>
              <a:defRPr/>
            </a:pPr>
            <a:r>
              <a:rPr lang="en-GB" dirty="0"/>
              <a:t>Community accountability mechanisms </a:t>
            </a:r>
          </a:p>
          <a:p>
            <a:pPr marL="0" indent="0">
              <a:buNone/>
              <a:defRPr/>
            </a:pPr>
            <a:endParaRPr lang="en-GB" sz="1600" dirty="0"/>
          </a:p>
          <a:p>
            <a:pPr marL="0" indent="0">
              <a:buNone/>
              <a:defRPr/>
            </a:pPr>
            <a:r>
              <a:rPr lang="en-GB" sz="1800" dirty="0"/>
              <a:t>(remote supervision strategies using technology with </a:t>
            </a:r>
            <a:r>
              <a:rPr lang="en-GB" sz="1800" dirty="0" err="1"/>
              <a:t>geotracking</a:t>
            </a:r>
            <a:r>
              <a:rPr lang="en-GB" sz="1800" dirty="0"/>
              <a:t>, training up PTA and SBMC to be accountable)</a:t>
            </a:r>
          </a:p>
          <a:p>
            <a:pPr marL="0" indent="0">
              <a:buNone/>
            </a:pPr>
            <a:endParaRPr lang="en-US" dirty="0"/>
          </a:p>
        </p:txBody>
      </p:sp>
    </p:spTree>
    <p:extLst>
      <p:ext uri="{BB962C8B-B14F-4D97-AF65-F5344CB8AC3E}">
        <p14:creationId xmlns:p14="http://schemas.microsoft.com/office/powerpoint/2010/main" val="25861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Activity</a:t>
            </a:r>
            <a:endParaRPr lang="en-US" dirty="0"/>
          </a:p>
        </p:txBody>
      </p:sp>
      <p:sp>
        <p:nvSpPr>
          <p:cNvPr id="3" name="Content Placeholder 2"/>
          <p:cNvSpPr>
            <a:spLocks noGrp="1"/>
          </p:cNvSpPr>
          <p:nvPr>
            <p:ph idx="1"/>
          </p:nvPr>
        </p:nvSpPr>
        <p:spPr/>
        <p:txBody>
          <a:bodyPr/>
          <a:lstStyle/>
          <a:p>
            <a:pPr marL="0" indent="0">
              <a:buNone/>
            </a:pPr>
            <a:r>
              <a:rPr lang="en-US" sz="2000" b="1" dirty="0"/>
              <a:t>Handout #6: Conflict Sensitive Practices for Teachers and Other Education Personnel</a:t>
            </a:r>
          </a:p>
          <a:p>
            <a:pPr marL="0" indent="0">
              <a:buNone/>
            </a:pPr>
            <a:r>
              <a:rPr lang="en-GB" sz="1800" b="1" dirty="0"/>
              <a:t>Timing</a:t>
            </a:r>
            <a:r>
              <a:rPr lang="en-GB" sz="1800" dirty="0"/>
              <a:t>: 35 min individual and pair work, 10 min. discussion</a:t>
            </a:r>
          </a:p>
          <a:p>
            <a:pPr marL="0" indent="0">
              <a:buNone/>
            </a:pPr>
            <a:endParaRPr lang="en-US" sz="900" dirty="0"/>
          </a:p>
          <a:p>
            <a:pPr marL="0" indent="0">
              <a:buNone/>
            </a:pPr>
            <a:r>
              <a:rPr lang="en-GB" sz="1800" b="1" dirty="0"/>
              <a:t>Instructions</a:t>
            </a:r>
            <a:r>
              <a:rPr lang="en-GB" sz="1800" dirty="0"/>
              <a:t>: </a:t>
            </a:r>
            <a:endParaRPr lang="en-US" sz="1800" dirty="0"/>
          </a:p>
          <a:p>
            <a:pPr marL="514350" indent="-514350">
              <a:buFont typeface="+mj-lt"/>
              <a:buAutoNum type="arabicPeriod"/>
            </a:pPr>
            <a:r>
              <a:rPr lang="en-GB" sz="1800" dirty="0"/>
              <a:t>Working on your own, explore how effective you are at promoting a bias free education environment by answering the following questions. </a:t>
            </a:r>
            <a:endParaRPr lang="en-US" sz="1800" dirty="0"/>
          </a:p>
          <a:p>
            <a:pPr marL="514350" indent="-514350">
              <a:buFont typeface="+mj-lt"/>
              <a:buAutoNum type="arabicPeriod"/>
            </a:pPr>
            <a:r>
              <a:rPr lang="en-GB" sz="1800" dirty="0"/>
              <a:t>When you are finished, find a partner to discuss your reflections. You may use the following questions as a guide for your discussion.</a:t>
            </a:r>
            <a:endParaRPr lang="en-US" sz="1800" dirty="0"/>
          </a:p>
          <a:p>
            <a:pPr marL="0" indent="0">
              <a:buNone/>
            </a:pPr>
            <a:endParaRPr lang="en-US" sz="1600" dirty="0"/>
          </a:p>
          <a:p>
            <a:pPr marL="914400" lvl="1" indent="-457200">
              <a:buFont typeface="+mj-lt"/>
              <a:buAutoNum type="alphaLcPeriod"/>
            </a:pPr>
            <a:r>
              <a:rPr lang="en-US" sz="1600" dirty="0"/>
              <a:t>How did your perception of your own bias change after finishing the activity?</a:t>
            </a:r>
          </a:p>
          <a:p>
            <a:pPr marL="914400" lvl="1" indent="-457200">
              <a:buFont typeface="+mj-lt"/>
              <a:buAutoNum type="alphaLcPeriod"/>
            </a:pPr>
            <a:r>
              <a:rPr lang="en-US" sz="1600" dirty="0"/>
              <a:t>How could a tool like this be useful in your work when working with government to support teacher recruitment, selection or supervision policies?</a:t>
            </a:r>
          </a:p>
          <a:p>
            <a:pPr marL="914400" lvl="1" indent="-457200">
              <a:buFont typeface="+mj-lt"/>
              <a:buAutoNum type="alphaLcPeriod"/>
            </a:pPr>
            <a:r>
              <a:rPr lang="en-US" sz="1600" dirty="0"/>
              <a:t>Why is it important for both recruiters and those being recruited to be aware of bias?</a:t>
            </a:r>
          </a:p>
          <a:p>
            <a:pPr marL="914400" lvl="1" indent="-457200">
              <a:buFont typeface="+mj-lt"/>
              <a:buAutoNum type="alphaLcPeriod"/>
            </a:pPr>
            <a:r>
              <a:rPr lang="en-US" sz="1600" dirty="0"/>
              <a:t>What changes would you make to the tool to adapt it to your own context?</a:t>
            </a:r>
          </a:p>
          <a:p>
            <a:endParaRPr lang="en-US" sz="2000" dirty="0"/>
          </a:p>
        </p:txBody>
      </p:sp>
    </p:spTree>
    <p:extLst>
      <p:ext uri="{BB962C8B-B14F-4D97-AF65-F5344CB8AC3E}">
        <p14:creationId xmlns:p14="http://schemas.microsoft.com/office/powerpoint/2010/main" val="10855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a:t>
            </a:r>
          </a:p>
        </p:txBody>
      </p:sp>
      <p:sp>
        <p:nvSpPr>
          <p:cNvPr id="3" name="Content Placeholder 2"/>
          <p:cNvSpPr>
            <a:spLocks noGrp="1"/>
          </p:cNvSpPr>
          <p:nvPr>
            <p:ph idx="1"/>
          </p:nvPr>
        </p:nvSpPr>
        <p:spPr/>
        <p:txBody>
          <a:bodyPr>
            <a:normAutofit lnSpcReduction="10000"/>
          </a:bodyPr>
          <a:lstStyle/>
          <a:p>
            <a:pPr marL="514350" indent="-514350">
              <a:spcAft>
                <a:spcPts val="1200"/>
              </a:spcAft>
              <a:buFont typeface="Arial" pitchFamily="34" charset="0"/>
              <a:buAutoNum type="arabicPeriod"/>
            </a:pPr>
            <a:r>
              <a:rPr lang="en-GB" dirty="0">
                <a:ea typeface="ＭＳ Ｐゴシック" charset="-128"/>
              </a:rPr>
              <a:t>Give one example of a conflict sensitive competency?</a:t>
            </a:r>
            <a:endParaRPr lang="en-US" dirty="0">
              <a:ea typeface="ＭＳ Ｐゴシック" charset="-128"/>
            </a:endParaRPr>
          </a:p>
          <a:p>
            <a:pPr marL="514350" indent="-514350">
              <a:spcAft>
                <a:spcPts val="1200"/>
              </a:spcAft>
              <a:buFont typeface="Arial" pitchFamily="34" charset="0"/>
              <a:buAutoNum type="arabicPeriod"/>
            </a:pPr>
            <a:r>
              <a:rPr lang="en-US" dirty="0">
                <a:ea typeface="ＭＳ Ｐゴシック" charset="-128"/>
              </a:rPr>
              <a:t>Explain how teacher compensation practices could lead to conflict.</a:t>
            </a:r>
          </a:p>
          <a:p>
            <a:pPr marL="514350" indent="-514350">
              <a:spcAft>
                <a:spcPts val="1200"/>
              </a:spcAft>
              <a:buFont typeface="Arial" pitchFamily="34" charset="0"/>
              <a:buAutoNum type="arabicPeriod"/>
            </a:pPr>
            <a:r>
              <a:rPr lang="en-US" dirty="0">
                <a:ea typeface="ＭＳ Ｐゴシック" charset="-128"/>
              </a:rPr>
              <a:t>Describe a conflict sensitive strategy for teacher recruitment and selection.</a:t>
            </a:r>
          </a:p>
          <a:p>
            <a:pPr marL="514350" indent="-514350">
              <a:spcAft>
                <a:spcPts val="1200"/>
              </a:spcAft>
              <a:buFont typeface="Arial" pitchFamily="34" charset="0"/>
              <a:buAutoNum type="arabicPeriod"/>
            </a:pPr>
            <a:r>
              <a:rPr lang="en-US" dirty="0">
                <a:ea typeface="ＭＳ Ｐゴシック" charset="-128"/>
              </a:rPr>
              <a:t>How might bias  teacher recruitment lead to conflict?</a:t>
            </a:r>
          </a:p>
          <a:p>
            <a:endParaRPr lang="en-US" dirty="0"/>
          </a:p>
        </p:txBody>
      </p:sp>
    </p:spTree>
    <p:extLst>
      <p:ext uri="{BB962C8B-B14F-4D97-AF65-F5344CB8AC3E}">
        <p14:creationId xmlns:p14="http://schemas.microsoft.com/office/powerpoint/2010/main" val="60854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IMG_3064.JPG"/>
          <p:cNvPicPr>
            <a:picLocks noChangeAspect="1"/>
          </p:cNvPicPr>
          <p:nvPr/>
        </p:nvPicPr>
        <p:blipFill>
          <a:blip r:embed="rId2" cstate="screen">
            <a:extLst>
              <a:ext uri="{28A0092B-C50C-407E-A947-70E740481C1C}">
                <a14:useLocalDpi xmlns:a14="http://schemas.microsoft.com/office/drawing/2010/main"/>
              </a:ext>
            </a:extLst>
          </a:blip>
          <a:srcRect b="-2162"/>
          <a:stretch>
            <a:fillRect/>
          </a:stretch>
        </p:blipFill>
        <p:spPr bwMode="auto">
          <a:xfrm>
            <a:off x="0" y="17463"/>
            <a:ext cx="9144000" cy="6992937"/>
          </a:xfrm>
          <a:prstGeom prst="rect">
            <a:avLst/>
          </a:prstGeom>
          <a:noFill/>
          <a:ln w="9525">
            <a:noFill/>
            <a:miter lim="800000"/>
            <a:headEnd/>
            <a:tailEnd/>
          </a:ln>
        </p:spPr>
      </p:pic>
      <p:sp>
        <p:nvSpPr>
          <p:cNvPr id="6" name="Rectangle 2"/>
          <p:cNvSpPr txBox="1">
            <a:spLocks noChangeArrowheads="1"/>
          </p:cNvSpPr>
          <p:nvPr/>
        </p:nvSpPr>
        <p:spPr bwMode="auto">
          <a:xfrm>
            <a:off x="2286000" y="3657600"/>
            <a:ext cx="6858000" cy="514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a:lstStyle>
          <a:p>
            <a:pPr eaLnBrk="1" hangingPunct="1"/>
            <a:r>
              <a:rPr lang="en-US" altLang="ja-JP" sz="3600" kern="0">
                <a:latin typeface="Gill Sans MT" pitchFamily="34" charset="0"/>
                <a:ea typeface="ＭＳ Ｐゴシック" charset="-128"/>
              </a:rPr>
              <a:t>Questions ?</a:t>
            </a:r>
            <a:endParaRPr lang="en-US" sz="3600" kern="0">
              <a:latin typeface="Gill Sans MT" pitchFamily="34" charset="0"/>
              <a:ea typeface="ＭＳ Ｐゴシック" charset="-128"/>
            </a:endParaRPr>
          </a:p>
        </p:txBody>
      </p:sp>
    </p:spTree>
    <p:extLst>
      <p:ext uri="{BB962C8B-B14F-4D97-AF65-F5344CB8AC3E}">
        <p14:creationId xmlns:p14="http://schemas.microsoft.com/office/powerpoint/2010/main" val="14757632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ctrTitle"/>
          </p:nvPr>
        </p:nvSpPr>
        <p:spPr>
          <a:xfrm>
            <a:off x="685800" y="2130425"/>
            <a:ext cx="8094663" cy="1470025"/>
          </a:xfrm>
        </p:spPr>
        <p:txBody>
          <a:bodyPr>
            <a:noAutofit/>
          </a:bodyPr>
          <a:lstStyle/>
          <a:p>
            <a:r>
              <a:rPr lang="en-US" dirty="0">
                <a:latin typeface="Georgia" panose="02040502050405020303" pitchFamily="18" charset="0"/>
                <a:ea typeface="ＭＳ Ｐゴシック" charset="-128"/>
                <a:cs typeface="Arial"/>
              </a:rPr>
              <a:t>Conflict Sensitive Strategies for </a:t>
            </a:r>
            <a:br>
              <a:rPr lang="en-US" dirty="0">
                <a:latin typeface="Georgia" panose="02040502050405020303" pitchFamily="18" charset="0"/>
                <a:ea typeface="ＭＳ Ｐゴシック" charset="-128"/>
                <a:cs typeface="Arial"/>
              </a:rPr>
            </a:br>
            <a:r>
              <a:rPr lang="en-US" dirty="0">
                <a:latin typeface="Georgia" panose="02040502050405020303" pitchFamily="18" charset="0"/>
                <a:ea typeface="ＭＳ Ｐゴシック" charset="-128"/>
                <a:cs typeface="Arial"/>
              </a:rPr>
              <a:t>Domain 5: Education Policy</a:t>
            </a:r>
            <a:br>
              <a:rPr lang="en-US" b="1" dirty="0">
                <a:latin typeface="Georgia" panose="02040502050405020303" pitchFamily="18" charset="0"/>
                <a:ea typeface="ＭＳ Ｐゴシック" charset="-128"/>
                <a:cs typeface="Arial"/>
              </a:rPr>
            </a:br>
            <a:br>
              <a:rPr lang="en-US" b="1" dirty="0">
                <a:latin typeface="Georgia" panose="02040502050405020303" pitchFamily="18" charset="0"/>
                <a:ea typeface="ＭＳ Ｐゴシック" charset="-128"/>
                <a:cs typeface="Arial"/>
              </a:rPr>
            </a:br>
            <a:r>
              <a:rPr lang="en-US" sz="2800" b="0" dirty="0">
                <a:solidFill>
                  <a:prstClr val="white"/>
                </a:solidFill>
                <a:latin typeface="Georgia" panose="02040502050405020303" pitchFamily="18" charset="0"/>
              </a:rPr>
              <a:t>Nina </a:t>
            </a:r>
            <a:r>
              <a:rPr lang="en-US" sz="2800" b="0" dirty="0" err="1">
                <a:solidFill>
                  <a:prstClr val="white"/>
                </a:solidFill>
                <a:latin typeface="Georgia" panose="02040502050405020303" pitchFamily="18" charset="0"/>
              </a:rPr>
              <a:t>Weisenhorn</a:t>
            </a:r>
            <a:r>
              <a:rPr lang="en-US" sz="2800" b="0" dirty="0">
                <a:solidFill>
                  <a:prstClr val="white"/>
                </a:solidFill>
                <a:latin typeface="Georgia" panose="02040502050405020303" pitchFamily="18" charset="0"/>
              </a:rPr>
              <a:t>, </a:t>
            </a:r>
            <a:r>
              <a:rPr lang="en-US" sz="2800" b="0" i="1" dirty="0">
                <a:solidFill>
                  <a:prstClr val="white"/>
                </a:solidFill>
                <a:latin typeface="Georgia" panose="02040502050405020303" pitchFamily="18" charset="0"/>
              </a:rPr>
              <a:t>USAID</a:t>
            </a:r>
            <a:endParaRPr lang="en-US" b="1" dirty="0">
              <a:latin typeface="Georgia" panose="02040502050405020303" pitchFamily="18" charset="0"/>
              <a:ea typeface="ＭＳ Ｐゴシック" charset="-128"/>
              <a:cs typeface="Arial"/>
            </a:endParaRPr>
          </a:p>
        </p:txBody>
      </p:sp>
      <p:sp>
        <p:nvSpPr>
          <p:cNvPr id="3" name="TextBox 2">
            <a:extLst>
              <a:ext uri="{FF2B5EF4-FFF2-40B4-BE49-F238E27FC236}">
                <a16:creationId xmlns:a16="http://schemas.microsoft.com/office/drawing/2014/main" id="{D6CC0426-669B-4392-B276-CCC621F26068}"/>
              </a:ext>
            </a:extLst>
          </p:cNvPr>
          <p:cNvSpPr txBox="1"/>
          <p:nvPr/>
        </p:nvSpPr>
        <p:spPr>
          <a:xfrm>
            <a:off x="7489371" y="0"/>
            <a:ext cx="1654629" cy="369332"/>
          </a:xfrm>
          <a:prstGeom prst="rect">
            <a:avLst/>
          </a:prstGeom>
          <a:noFill/>
        </p:spPr>
        <p:txBody>
          <a:bodyPr wrap="square" rtlCol="0">
            <a:spAutoFit/>
          </a:bodyPr>
          <a:lstStyle/>
          <a:p>
            <a:r>
              <a:rPr lang="en-US" dirty="0">
                <a:solidFill>
                  <a:schemeClr val="bg1"/>
                </a:solidFill>
                <a:latin typeface="Georgia" panose="02040502050405020303" pitchFamily="18" charset="0"/>
              </a:rPr>
              <a:t>Module 7</a:t>
            </a:r>
          </a:p>
        </p:txBody>
      </p:sp>
    </p:spTree>
    <p:extLst>
      <p:ext uri="{BB962C8B-B14F-4D97-AF65-F5344CB8AC3E}">
        <p14:creationId xmlns:p14="http://schemas.microsoft.com/office/powerpoint/2010/main" val="38238071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normAutofit fontScale="90000"/>
          </a:bodyPr>
          <a:lstStyle/>
          <a:p>
            <a:r>
              <a:rPr lang="en-US">
                <a:ea typeface="ＭＳ Ｐゴシック" charset="-128"/>
              </a:rPr>
              <a:t>At the end of this module participants will:</a:t>
            </a:r>
          </a:p>
        </p:txBody>
      </p:sp>
      <p:sp>
        <p:nvSpPr>
          <p:cNvPr id="3" name="Content Placeholder 2"/>
          <p:cNvSpPr>
            <a:spLocks noGrp="1"/>
          </p:cNvSpPr>
          <p:nvPr>
            <p:ph idx="1"/>
          </p:nvPr>
        </p:nvSpPr>
        <p:spPr/>
        <p:txBody>
          <a:bodyPr/>
          <a:lstStyle/>
          <a:p>
            <a:pPr marL="514350" indent="-514350">
              <a:buFont typeface="+mj-lt"/>
              <a:buAutoNum type="arabicPeriod"/>
              <a:defRPr/>
            </a:pPr>
            <a:r>
              <a:rPr lang="en-US" dirty="0"/>
              <a:t>Understand how conflict interacts with education policy and law.</a:t>
            </a:r>
          </a:p>
          <a:p>
            <a:pPr marL="514350" indent="-514350">
              <a:buFont typeface="+mj-lt"/>
              <a:buAutoNum type="arabicPeriod"/>
              <a:defRPr/>
            </a:pPr>
            <a:r>
              <a:rPr lang="en-US" dirty="0"/>
              <a:t>Be familiar with the international documents that support the right to education and the INEE CSE Guiding Principles.</a:t>
            </a:r>
          </a:p>
          <a:p>
            <a:pPr marL="514350" indent="-514350">
              <a:buFont typeface="+mj-lt"/>
              <a:buAutoNum type="arabicPeriod"/>
              <a:defRPr/>
            </a:pPr>
            <a:r>
              <a:rPr lang="en-US" dirty="0"/>
              <a:t>Know conflict sensitive strategies for Domain 5: Education Policy based on findings of a conflict analysis.</a:t>
            </a:r>
          </a:p>
          <a:p>
            <a:pPr marL="0" indent="0">
              <a:buFont typeface="Wingdings" charset="0"/>
              <a:buNone/>
              <a:defRPr/>
            </a:pPr>
            <a:endParaRPr lang="en-US" dirty="0"/>
          </a:p>
        </p:txBody>
      </p:sp>
    </p:spTree>
    <p:extLst>
      <p:ext uri="{BB962C8B-B14F-4D97-AF65-F5344CB8AC3E}">
        <p14:creationId xmlns:p14="http://schemas.microsoft.com/office/powerpoint/2010/main" val="27383170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3" name="Content Placeholder 4" descr="Map MS English.pdf"/>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5402" t="4716" r="6458" b="5099"/>
          <a:stretch/>
        </p:blipFill>
        <p:spPr>
          <a:xfrm rot="5400000">
            <a:off x="1317490" y="-1093204"/>
            <a:ext cx="6474095" cy="9109075"/>
          </a:xfrm>
        </p:spPr>
      </p:pic>
      <p:sp>
        <p:nvSpPr>
          <p:cNvPr id="2" name="Oval 1"/>
          <p:cNvSpPr>
            <a:spLocks noChangeArrowheads="1"/>
          </p:cNvSpPr>
          <p:nvPr/>
        </p:nvSpPr>
        <p:spPr bwMode="auto">
          <a:xfrm>
            <a:off x="6894513" y="942975"/>
            <a:ext cx="2249487" cy="3592513"/>
          </a:xfrm>
          <a:prstGeom prst="ellipse">
            <a:avLst/>
          </a:prstGeom>
          <a:noFill/>
          <a:ln w="44450">
            <a:solidFill>
              <a:srgbClr val="FBBE18"/>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Tree>
    <p:extLst>
      <p:ext uri="{BB962C8B-B14F-4D97-AF65-F5344CB8AC3E}">
        <p14:creationId xmlns:p14="http://schemas.microsoft.com/office/powerpoint/2010/main" val="2251182613"/>
      </p:ext>
    </p:extLst>
  </p:cSld>
  <p:clrMapOvr>
    <a:masterClrMapping/>
  </p:clrMapOvr>
  <p:transition spd="slow"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normAutofit fontScale="90000"/>
          </a:bodyPr>
          <a:lstStyle/>
          <a:p>
            <a:r>
              <a:rPr lang="en-US">
                <a:ea typeface="ＭＳ Ｐゴシック" charset="-128"/>
              </a:rPr>
              <a:t>Interaction between teachers/personnel and conflict</a:t>
            </a:r>
          </a:p>
        </p:txBody>
      </p:sp>
      <p:graphicFrame>
        <p:nvGraphicFramePr>
          <p:cNvPr id="4" name="Content Placeholder 3"/>
          <p:cNvGraphicFramePr>
            <a:graphicFrameLocks noGrp="1"/>
          </p:cNvGraphicFramePr>
          <p:nvPr>
            <p:ph idx="1"/>
          </p:nvPr>
        </p:nvGraphicFramePr>
        <p:xfrm>
          <a:off x="457200" y="1363082"/>
          <a:ext cx="9639139" cy="4763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33102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normAutofit fontScale="90000"/>
          </a:bodyPr>
          <a:lstStyle/>
          <a:p>
            <a:r>
              <a:rPr lang="en-US" dirty="0">
                <a:ea typeface="ＭＳ Ｐゴシック" charset="-128"/>
              </a:rPr>
              <a:t>Domain 1: Law and Policy Formulation</a:t>
            </a:r>
          </a:p>
        </p:txBody>
      </p:sp>
      <p:graphicFrame>
        <p:nvGraphicFramePr>
          <p:cNvPr id="2" name="Content Placeholder 1"/>
          <p:cNvGraphicFramePr>
            <a:graphicFrameLocks noGrp="1"/>
          </p:cNvGraphicFramePr>
          <p:nvPr>
            <p:ph idx="1"/>
            <p:extLst/>
          </p:nvPr>
        </p:nvGraphicFramePr>
        <p:xfrm>
          <a:off x="0" y="1544638"/>
          <a:ext cx="9144000" cy="5318736"/>
        </p:xfrm>
        <a:graphic>
          <a:graphicData uri="http://schemas.openxmlformats.org/drawingml/2006/table">
            <a:tbl>
              <a:tblPr/>
              <a:tblGrid>
                <a:gridCol w="9144000">
                  <a:extLst>
                    <a:ext uri="{9D8B030D-6E8A-4147-A177-3AD203B41FA5}">
                      <a16:colId xmlns:a16="http://schemas.microsoft.com/office/drawing/2014/main" val="20000"/>
                    </a:ext>
                  </a:extLst>
                </a:gridCol>
              </a:tblGrid>
              <a:tr h="6625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rgbClr val="000000"/>
                          </a:solidFill>
                          <a:effectLst/>
                          <a:latin typeface="Arial" pitchFamily="34" charset="0"/>
                          <a:ea typeface="ＭＳ Ｐゴシック" charset="-128"/>
                        </a:rPr>
                        <a:t>If the conflict analysis finds…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979523">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latin typeface="Arial" pitchFamily="34" charset="0"/>
                          <a:ea typeface="ＭＳ Ｐゴシック" charset="-128"/>
                        </a:rPr>
                        <a:t>Decentralization of education led marginalized populations to perceive they have received less power and resource than the others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8CC"/>
                    </a:solidFill>
                  </a:tcPr>
                </a:tc>
                <a:extLst>
                  <a:ext uri="{0D108BD9-81ED-4DB2-BD59-A6C34878D82A}">
                    <a16:rowId xmlns:a16="http://schemas.microsoft.com/office/drawing/2014/main" val="10001"/>
                  </a:ext>
                </a:extLst>
              </a:tr>
              <a:tr h="1286085">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latin typeface="Arial" pitchFamily="34" charset="0"/>
                          <a:ea typeface="ＭＳ Ｐゴシック" charset="-128"/>
                        </a:rPr>
                        <a:t>During the conflict a variety of non-formal learning centers were set up by non-state actors with varying degrees of quality. This has lead to frustration by community groups and the government who has no oversight of them.</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extLst>
                  <a:ext uri="{0D108BD9-81ED-4DB2-BD59-A6C34878D82A}">
                    <a16:rowId xmlns:a16="http://schemas.microsoft.com/office/drawing/2014/main" val="10002"/>
                  </a:ext>
                </a:extLst>
              </a:tr>
              <a:tr h="1000474">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latin typeface="Arial" pitchFamily="34" charset="0"/>
                          <a:ea typeface="ＭＳ Ｐゴシック" charset="-128"/>
                        </a:rPr>
                        <a:t>Displaced populations want to be taught in their home curriculum, but neither the host government nor their home government will certify their learning</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extLst>
                  <a:ext uri="{0D108BD9-81ED-4DB2-BD59-A6C34878D82A}">
                    <a16:rowId xmlns:a16="http://schemas.microsoft.com/office/drawing/2014/main" val="10003"/>
                  </a:ext>
                </a:extLst>
              </a:tr>
              <a:tr h="1384750">
                <a:tc>
                  <a:txBody>
                    <a:body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000" b="0" i="0" u="none" strike="noStrike" cap="none" normalizeH="0" baseline="0" dirty="0">
                          <a:ln>
                            <a:noFill/>
                          </a:ln>
                          <a:solidFill>
                            <a:srgbClr val="000000"/>
                          </a:solidFill>
                          <a:effectLst/>
                          <a:latin typeface="Arial" pitchFamily="34" charset="0"/>
                          <a:ea typeface="ＭＳ Ｐゴシック" charset="-128"/>
                        </a:rPr>
                        <a:t>After the civil war, which was largely divided along ethnic lines, the Ministry of Education has instituted a policy on the use of English as the language of instruction so as to avoid </a:t>
                      </a:r>
                      <a:r>
                        <a:rPr kumimoji="0" lang="en-US" sz="2000" b="0" i="0" u="none" strike="noStrike" cap="none" normalizeH="0" baseline="0" dirty="0" err="1">
                          <a:ln>
                            <a:noFill/>
                          </a:ln>
                          <a:solidFill>
                            <a:srgbClr val="000000"/>
                          </a:solidFill>
                          <a:effectLst/>
                          <a:latin typeface="Arial" pitchFamily="34" charset="0"/>
                          <a:ea typeface="ＭＳ Ｐゴシック" charset="-128"/>
                        </a:rPr>
                        <a:t>exaccerbating</a:t>
                      </a:r>
                      <a:r>
                        <a:rPr kumimoji="0" lang="en-US" sz="2000" b="0" i="0" u="none" strike="noStrike" cap="none" normalizeH="0" baseline="0" dirty="0">
                          <a:ln>
                            <a:noFill/>
                          </a:ln>
                          <a:solidFill>
                            <a:srgbClr val="000000"/>
                          </a:solidFill>
                          <a:effectLst/>
                          <a:latin typeface="Arial" pitchFamily="34" charset="0"/>
                          <a:ea typeface="ＭＳ Ｐゴシック" charset="-128"/>
                        </a:rPr>
                        <a:t> inter-ethnic tensions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EF4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45894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rot="5400000">
            <a:off x="1992464" y="-697064"/>
            <a:ext cx="5692472" cy="7696200"/>
          </a:xfrm>
          <a:prstGeom prst="rect">
            <a:avLst/>
          </a:prstGeom>
        </p:spPr>
      </p:pic>
    </p:spTree>
    <p:extLst>
      <p:ext uri="{BB962C8B-B14F-4D97-AF65-F5344CB8AC3E}">
        <p14:creationId xmlns:p14="http://schemas.microsoft.com/office/powerpoint/2010/main" val="3820909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t>Activity</a:t>
            </a:r>
          </a:p>
        </p:txBody>
      </p:sp>
      <p:sp>
        <p:nvSpPr>
          <p:cNvPr id="200706" name="Content Placeholder 2"/>
          <p:cNvSpPr>
            <a:spLocks noGrp="1"/>
          </p:cNvSpPr>
          <p:nvPr>
            <p:ph idx="1"/>
          </p:nvPr>
        </p:nvSpPr>
        <p:spPr/>
        <p:txBody>
          <a:bodyPr/>
          <a:lstStyle/>
          <a:p>
            <a:pPr marL="0" indent="0">
              <a:buNone/>
            </a:pPr>
            <a:r>
              <a:rPr lang="en-US" sz="2400" b="1" dirty="0"/>
              <a:t>Time</a:t>
            </a:r>
            <a:r>
              <a:rPr lang="en-US" sz="2400" dirty="0"/>
              <a:t>: 5 minutes</a:t>
            </a:r>
          </a:p>
          <a:p>
            <a:pPr marL="0" indent="0">
              <a:buNone/>
            </a:pPr>
            <a:endParaRPr lang="en-US" sz="1000" dirty="0"/>
          </a:p>
          <a:p>
            <a:pPr marL="0" indent="0">
              <a:buNone/>
            </a:pPr>
            <a:r>
              <a:rPr lang="en-US" sz="2400" b="1" dirty="0"/>
              <a:t>Instructions</a:t>
            </a:r>
            <a:r>
              <a:rPr lang="en-US" sz="2400" dirty="0"/>
              <a:t>:</a:t>
            </a:r>
          </a:p>
          <a:p>
            <a:r>
              <a:rPr lang="en-US" sz="2400" dirty="0"/>
              <a:t>Below are some acronyms of the legal documents that protect or support the right to education for all including in contexts of conflict. UNDHR, ICCPR, CEDAW, ICESCR, CRSR, UNSCR 1998, CRRF, Global Compacts GCPEA, others?</a:t>
            </a:r>
          </a:p>
          <a:p>
            <a:r>
              <a:rPr lang="en-US" sz="2400" dirty="0"/>
              <a:t>Write down as many of the document titles as you can think of. </a:t>
            </a:r>
          </a:p>
          <a:p>
            <a:pPr marL="0" indent="0">
              <a:buNone/>
            </a:pPr>
            <a:endParaRPr lang="en-US" sz="900" dirty="0"/>
          </a:p>
          <a:p>
            <a:pPr marL="0" indent="0">
              <a:buNone/>
            </a:pPr>
            <a:r>
              <a:rPr lang="en-US" sz="1800" i="1" dirty="0"/>
              <a:t>(Hint: you may find some answers in the INEE Guidance Note on Conflict Sensitive Education.)</a:t>
            </a:r>
          </a:p>
          <a:p>
            <a:endParaRPr lang="en-US" sz="2400" dirty="0"/>
          </a:p>
          <a:p>
            <a:endParaRPr lang="en-US" sz="2400" dirty="0"/>
          </a:p>
        </p:txBody>
      </p:sp>
    </p:spTree>
    <p:extLst>
      <p:ext uri="{BB962C8B-B14F-4D97-AF65-F5344CB8AC3E}">
        <p14:creationId xmlns:p14="http://schemas.microsoft.com/office/powerpoint/2010/main" val="30859171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907085">
            <a:off x="5505556" y="1617186"/>
            <a:ext cx="2548181"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GCPEA</a:t>
            </a:r>
          </a:p>
        </p:txBody>
      </p:sp>
      <p:sp>
        <p:nvSpPr>
          <p:cNvPr id="6" name="Rectangle 5"/>
          <p:cNvSpPr/>
          <p:nvPr/>
        </p:nvSpPr>
        <p:spPr>
          <a:xfrm>
            <a:off x="3528314" y="2403836"/>
            <a:ext cx="2004012" cy="1107996"/>
          </a:xfrm>
          <a:prstGeom prst="rect">
            <a:avLst/>
          </a:prstGeom>
          <a:noFill/>
        </p:spPr>
        <p:txBody>
          <a:bodyPr wrap="square" lIns="91440" tIns="45720" rIns="91440" bIns="45720">
            <a:spAutoFit/>
          </a:bodyPr>
          <a:lstStyle/>
          <a:p>
            <a:pPr algn="ctr"/>
            <a:r>
              <a:rPr lang="en-US"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EFA</a:t>
            </a:r>
            <a:endParaRPr lang="en-US" sz="66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20676444">
            <a:off x="1033584" y="1472767"/>
            <a:ext cx="1791476" cy="1200329"/>
          </a:xfrm>
          <a:prstGeom prst="rect">
            <a:avLst/>
          </a:prstGeom>
          <a:noFill/>
        </p:spPr>
        <p:txBody>
          <a:bodyPr wrap="none" lIns="91440" tIns="45720" rIns="91440" bIns="45720">
            <a:spAutoFit/>
          </a:bodyPr>
          <a:lstStyle/>
          <a:p>
            <a:pPr algn="ctr"/>
            <a:r>
              <a:rPr lang="en-US"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SDG</a:t>
            </a:r>
            <a:endParaRPr lang="en-US"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rot="1192709">
            <a:off x="509965" y="4665178"/>
            <a:ext cx="2838713"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6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UNDHR</a:t>
            </a:r>
          </a:p>
        </p:txBody>
      </p:sp>
      <p:sp>
        <p:nvSpPr>
          <p:cNvPr id="11" name="Rectangle 10"/>
          <p:cNvSpPr/>
          <p:nvPr/>
        </p:nvSpPr>
        <p:spPr>
          <a:xfrm rot="19368263">
            <a:off x="7247913" y="4087157"/>
            <a:ext cx="1432378" cy="1015663"/>
          </a:xfrm>
          <a:prstGeom prst="rect">
            <a:avLst/>
          </a:prstGeom>
          <a:noFill/>
        </p:spPr>
        <p:txBody>
          <a:bodyPr wrap="none" lIns="91440" tIns="45720" rIns="91440" bIns="45720">
            <a:spAutoFit/>
          </a:bodyPr>
          <a:lstStyle/>
          <a:p>
            <a:pPr algn="ctr"/>
            <a:r>
              <a:rPr lang="en-US" sz="6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CRC</a:t>
            </a:r>
          </a:p>
        </p:txBody>
      </p:sp>
      <p:sp>
        <p:nvSpPr>
          <p:cNvPr id="12" name="Rectangle 11"/>
          <p:cNvSpPr/>
          <p:nvPr/>
        </p:nvSpPr>
        <p:spPr>
          <a:xfrm rot="20072247">
            <a:off x="742960" y="2958160"/>
            <a:ext cx="2372727" cy="923330"/>
          </a:xfrm>
          <a:prstGeom prst="rect">
            <a:avLst/>
          </a:prstGeom>
          <a:noFill/>
        </p:spPr>
        <p:txBody>
          <a:bodyPr wrap="none" lIns="91440" tIns="45720" rIns="91440" bIns="45720">
            <a:spAutoFit/>
          </a:bodyPr>
          <a:lstStyle/>
          <a:p>
            <a:pPr algn="ctr"/>
            <a:r>
              <a:rPr lang="en-US"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CEDAW</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3" name="Rectangle 12"/>
          <p:cNvSpPr/>
          <p:nvPr/>
        </p:nvSpPr>
        <p:spPr>
          <a:xfrm rot="19750050">
            <a:off x="5399841" y="3475020"/>
            <a:ext cx="1699504" cy="923330"/>
          </a:xfrm>
          <a:prstGeom prst="rect">
            <a:avLst/>
          </a:prstGeom>
          <a:noFill/>
        </p:spPr>
        <p:txBody>
          <a:bodyPr wrap="none" lIns="91440" tIns="45720" rIns="91440" bIns="45720">
            <a:spAutoFit/>
          </a:bodyPr>
          <a:lstStyle/>
          <a:p>
            <a:pPr algn="ct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CRPR</a:t>
            </a:r>
          </a:p>
        </p:txBody>
      </p:sp>
      <p:sp>
        <p:nvSpPr>
          <p:cNvPr id="16" name="Rectangle 15"/>
          <p:cNvSpPr/>
          <p:nvPr/>
        </p:nvSpPr>
        <p:spPr>
          <a:xfrm rot="725410">
            <a:off x="2661773" y="4447488"/>
            <a:ext cx="3737096" cy="923330"/>
          </a:xfrm>
          <a:prstGeom prst="rect">
            <a:avLst/>
          </a:prstGeom>
          <a:noFill/>
        </p:spPr>
        <p:txBody>
          <a:bodyPr wrap="none" lIns="91440" tIns="45720" rIns="91440" bIns="45720">
            <a:spAutoFit/>
          </a:bodyPr>
          <a:lstStyle/>
          <a:p>
            <a:pPr algn="ctr"/>
            <a:r>
              <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UNSCR 1998</a:t>
            </a:r>
          </a:p>
        </p:txBody>
      </p:sp>
      <p:sp>
        <p:nvSpPr>
          <p:cNvPr id="17" name="Title 16"/>
          <p:cNvSpPr>
            <a:spLocks noGrp="1"/>
          </p:cNvSpPr>
          <p:nvPr>
            <p:ph type="title"/>
          </p:nvPr>
        </p:nvSpPr>
        <p:spPr/>
        <p:txBody>
          <a:bodyPr/>
          <a:lstStyle/>
          <a:p>
            <a:r>
              <a:rPr lang="en-US" dirty="0"/>
              <a:t>Acronym Quiz!</a:t>
            </a:r>
          </a:p>
        </p:txBody>
      </p:sp>
    </p:spTree>
    <p:extLst>
      <p:ext uri="{BB962C8B-B14F-4D97-AF65-F5344CB8AC3E}">
        <p14:creationId xmlns:p14="http://schemas.microsoft.com/office/powerpoint/2010/main" val="69146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1" grpId="0"/>
      <p:bldP spid="12" grpId="0"/>
      <p:bldP spid="13"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p:txBody>
          <a:bodyPr>
            <a:normAutofit fontScale="90000"/>
          </a:bodyPr>
          <a:lstStyle/>
          <a:p>
            <a:r>
              <a:rPr lang="en-US"/>
              <a:t>Domain 1: Law and Policy Formulation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Educational law should…</a:t>
            </a:r>
          </a:p>
          <a:p>
            <a:endParaRPr lang="en-US" dirty="0"/>
          </a:p>
          <a:p>
            <a:r>
              <a:rPr lang="en-US" dirty="0"/>
              <a:t>Be aligned with human rights and international law</a:t>
            </a:r>
          </a:p>
          <a:p>
            <a:r>
              <a:rPr lang="en-US" dirty="0"/>
              <a:t>Ensure provision of and access to education without discrimination (including for refugees)</a:t>
            </a:r>
          </a:p>
          <a:p>
            <a:r>
              <a:rPr lang="en-US" dirty="0"/>
              <a:t>Reflect international law regarding the right to, and protection of, education in times of conflict</a:t>
            </a:r>
          </a:p>
          <a:p>
            <a:r>
              <a:rPr lang="en-US" dirty="0"/>
              <a:t>Be backed by accountability measures</a:t>
            </a:r>
          </a:p>
        </p:txBody>
      </p:sp>
    </p:spTree>
    <p:extLst>
      <p:ext uri="{BB962C8B-B14F-4D97-AF65-F5344CB8AC3E}">
        <p14:creationId xmlns:p14="http://schemas.microsoft.com/office/powerpoint/2010/main" val="2875161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normAutofit fontScale="90000"/>
          </a:bodyPr>
          <a:lstStyle/>
          <a:p>
            <a:r>
              <a:rPr lang="en-US" sz="4000" dirty="0"/>
              <a:t>Conflict Sensitive Strategies for Policy Formulation</a:t>
            </a:r>
          </a:p>
        </p:txBody>
      </p:sp>
      <p:sp>
        <p:nvSpPr>
          <p:cNvPr id="201730" name="Content Placeholder 2"/>
          <p:cNvSpPr>
            <a:spLocks noGrp="1"/>
          </p:cNvSpPr>
          <p:nvPr>
            <p:ph idx="1"/>
          </p:nvPr>
        </p:nvSpPr>
        <p:spPr>
          <a:xfrm>
            <a:off x="457200" y="1755476"/>
            <a:ext cx="8229600" cy="4525963"/>
          </a:xfrm>
        </p:spPr>
        <p:txBody>
          <a:bodyPr/>
          <a:lstStyle/>
          <a:p>
            <a:r>
              <a:rPr lang="en-US" dirty="0"/>
              <a:t>Use equity as a guiding principle of formulation</a:t>
            </a:r>
          </a:p>
          <a:p>
            <a:pPr lvl="1"/>
            <a:r>
              <a:rPr lang="en-US" sz="2400" dirty="0"/>
              <a:t>Use a process that is inclusive and fosters social cohesion</a:t>
            </a:r>
          </a:p>
          <a:p>
            <a:pPr lvl="1"/>
            <a:r>
              <a:rPr lang="en-US" sz="2400" dirty="0"/>
              <a:t>Respond to multi-stakeholder demands</a:t>
            </a:r>
          </a:p>
          <a:p>
            <a:pPr lvl="1"/>
            <a:r>
              <a:rPr lang="en-US" sz="2400" dirty="0"/>
              <a:t>Inform policies by disaggregated data on budget allocations, enrolments, and teacher deployments</a:t>
            </a:r>
          </a:p>
          <a:p>
            <a:r>
              <a:rPr lang="en-US" dirty="0"/>
              <a:t>Ensure smooth transitions from short to long term policies</a:t>
            </a:r>
          </a:p>
          <a:p>
            <a:endParaRPr lang="en-US" dirty="0"/>
          </a:p>
        </p:txBody>
      </p:sp>
    </p:spTree>
    <p:extLst>
      <p:ext uri="{BB962C8B-B14F-4D97-AF65-F5344CB8AC3E}">
        <p14:creationId xmlns:p14="http://schemas.microsoft.com/office/powerpoint/2010/main" val="117548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Effect transition="in" filter="fade">
                                      <p:cBhvr>
                                        <p:cTn id="7" dur="500"/>
                                        <p:tgtEl>
                                          <p:spTgt spid="201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0">
                                            <p:txEl>
                                              <p:pRg st="1" end="1"/>
                                            </p:txEl>
                                          </p:spTgt>
                                        </p:tgtEl>
                                        <p:attrNameLst>
                                          <p:attrName>style.visibility</p:attrName>
                                        </p:attrNameLst>
                                      </p:cBhvr>
                                      <p:to>
                                        <p:strVal val="visible"/>
                                      </p:to>
                                    </p:set>
                                    <p:animEffect transition="in" filter="fade">
                                      <p:cBhvr>
                                        <p:cTn id="12" dur="500"/>
                                        <p:tgtEl>
                                          <p:spTgt spid="201730">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01730">
                                            <p:txEl>
                                              <p:pRg st="2" end="2"/>
                                            </p:txEl>
                                          </p:spTgt>
                                        </p:tgtEl>
                                        <p:attrNameLst>
                                          <p:attrName>style.visibility</p:attrName>
                                        </p:attrNameLst>
                                      </p:cBhvr>
                                      <p:to>
                                        <p:strVal val="visible"/>
                                      </p:to>
                                    </p:set>
                                    <p:animEffect transition="in" filter="fade">
                                      <p:cBhvr>
                                        <p:cTn id="15" dur="500"/>
                                        <p:tgtEl>
                                          <p:spTgt spid="201730">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01730">
                                            <p:txEl>
                                              <p:pRg st="3" end="3"/>
                                            </p:txEl>
                                          </p:spTgt>
                                        </p:tgtEl>
                                        <p:attrNameLst>
                                          <p:attrName>style.visibility</p:attrName>
                                        </p:attrNameLst>
                                      </p:cBhvr>
                                      <p:to>
                                        <p:strVal val="visible"/>
                                      </p:to>
                                    </p:set>
                                    <p:animEffect transition="in" filter="fade">
                                      <p:cBhvr>
                                        <p:cTn id="18" dur="500"/>
                                        <p:tgtEl>
                                          <p:spTgt spid="201730">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1730">
                                            <p:txEl>
                                              <p:pRg st="4" end="4"/>
                                            </p:txEl>
                                          </p:spTgt>
                                        </p:tgtEl>
                                        <p:attrNameLst>
                                          <p:attrName>style.visibility</p:attrName>
                                        </p:attrNameLst>
                                      </p:cBhvr>
                                      <p:to>
                                        <p:strVal val="visible"/>
                                      </p:to>
                                    </p:set>
                                    <p:animEffect transition="in" filter="fade">
                                      <p:cBhvr>
                                        <p:cTn id="23" dur="500"/>
                                        <p:tgtEl>
                                          <p:spTgt spid="2017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normAutofit fontScale="90000"/>
          </a:bodyPr>
          <a:lstStyle/>
          <a:p>
            <a:r>
              <a:rPr lang="en-US"/>
              <a:t>Domain 2: Planning and Implementation</a:t>
            </a:r>
            <a:endParaRPr lang="en-US" dirty="0"/>
          </a:p>
        </p:txBody>
      </p:sp>
      <p:sp>
        <p:nvSpPr>
          <p:cNvPr id="243714" name="Content Placeholder 2"/>
          <p:cNvSpPr>
            <a:spLocks noGrp="1"/>
          </p:cNvSpPr>
          <p:nvPr>
            <p:ph idx="1"/>
          </p:nvPr>
        </p:nvSpPr>
        <p:spPr/>
        <p:txBody>
          <a:bodyPr/>
          <a:lstStyle/>
          <a:p>
            <a:r>
              <a:rPr lang="en-US"/>
              <a:t>Enforce equitable implementation in all regions</a:t>
            </a:r>
          </a:p>
          <a:p>
            <a:r>
              <a:rPr lang="en-US"/>
              <a:t>Continue participatory and inclusive dialogue </a:t>
            </a:r>
          </a:p>
          <a:p>
            <a:r>
              <a:rPr lang="en-US"/>
              <a:t>Integrate with other national strategies</a:t>
            </a:r>
          </a:p>
        </p:txBody>
      </p:sp>
    </p:spTree>
    <p:extLst>
      <p:ext uri="{BB962C8B-B14F-4D97-AF65-F5344CB8AC3E}">
        <p14:creationId xmlns:p14="http://schemas.microsoft.com/office/powerpoint/2010/main" val="21692166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normAutofit fontScale="90000"/>
          </a:bodyPr>
          <a:lstStyle/>
          <a:p>
            <a:r>
              <a:rPr lang="en-US" sz="4000" dirty="0"/>
              <a:t>Domain 2: Planning and Implementation</a:t>
            </a:r>
          </a:p>
        </p:txBody>
      </p:sp>
      <p:sp>
        <p:nvSpPr>
          <p:cNvPr id="245762" name="Content Placeholder 2"/>
          <p:cNvSpPr>
            <a:spLocks noGrp="1"/>
          </p:cNvSpPr>
          <p:nvPr>
            <p:ph idx="1"/>
          </p:nvPr>
        </p:nvSpPr>
        <p:spPr/>
        <p:txBody>
          <a:bodyPr/>
          <a:lstStyle/>
          <a:p>
            <a:r>
              <a:rPr lang="en-US" dirty="0"/>
              <a:t>Build state</a:t>
            </a:r>
            <a:r>
              <a:rPr lang="en-US" altLang="en-US" dirty="0"/>
              <a:t>’</a:t>
            </a:r>
            <a:r>
              <a:rPr lang="en-US" dirty="0"/>
              <a:t>s capacity to monitor and regulate non-government education providers </a:t>
            </a:r>
          </a:p>
          <a:p>
            <a:r>
              <a:rPr lang="en-US" dirty="0"/>
              <a:t>Plan education targets and resource inputs with consideration for equity</a:t>
            </a:r>
          </a:p>
          <a:p>
            <a:r>
              <a:rPr lang="en-US" dirty="0"/>
              <a:t>Monitor continuously</a:t>
            </a:r>
          </a:p>
        </p:txBody>
      </p:sp>
    </p:spTree>
    <p:extLst>
      <p:ext uri="{BB962C8B-B14F-4D97-AF65-F5344CB8AC3E}">
        <p14:creationId xmlns:p14="http://schemas.microsoft.com/office/powerpoint/2010/main" val="23806914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152400" y="609600"/>
            <a:ext cx="7543800" cy="514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nchor="ctr"/>
          <a:lstStyle>
            <a:lvl1pPr algn="l" rtl="0" eaLnBrk="0" fontAlgn="base" hangingPunct="0">
              <a:spcBef>
                <a:spcPct val="0"/>
              </a:spcBef>
              <a:spcAft>
                <a:spcPct val="0"/>
              </a:spcAft>
              <a:defRPr sz="4000">
                <a:solidFill>
                  <a:srgbClr val="FF0000"/>
                </a:solidFill>
                <a:latin typeface="+mj-lt"/>
                <a:ea typeface="+mj-ea"/>
                <a:cs typeface="ＭＳ Ｐゴシック" charset="0"/>
              </a:defRPr>
            </a:lvl1pPr>
            <a:lvl2pPr algn="l" rtl="0" eaLnBrk="0" fontAlgn="base" hangingPunct="0">
              <a:spcBef>
                <a:spcPct val="0"/>
              </a:spcBef>
              <a:spcAft>
                <a:spcPct val="0"/>
              </a:spcAft>
              <a:defRPr sz="4000">
                <a:solidFill>
                  <a:srgbClr val="FF0000"/>
                </a:solidFill>
                <a:latin typeface="GillSans" charset="0"/>
                <a:ea typeface="ＭＳ Ｐゴシック" charset="0"/>
                <a:cs typeface="ＭＳ Ｐゴシック" charset="0"/>
              </a:defRPr>
            </a:lvl2pPr>
            <a:lvl3pPr algn="l" rtl="0" eaLnBrk="0" fontAlgn="base" hangingPunct="0">
              <a:spcBef>
                <a:spcPct val="0"/>
              </a:spcBef>
              <a:spcAft>
                <a:spcPct val="0"/>
              </a:spcAft>
              <a:defRPr sz="4000">
                <a:solidFill>
                  <a:srgbClr val="FF0000"/>
                </a:solidFill>
                <a:latin typeface="GillSans" charset="0"/>
                <a:ea typeface="ＭＳ Ｐゴシック" charset="0"/>
                <a:cs typeface="ＭＳ Ｐゴシック" charset="0"/>
              </a:defRPr>
            </a:lvl3pPr>
            <a:lvl4pPr algn="l" rtl="0" eaLnBrk="0" fontAlgn="base" hangingPunct="0">
              <a:spcBef>
                <a:spcPct val="0"/>
              </a:spcBef>
              <a:spcAft>
                <a:spcPct val="0"/>
              </a:spcAft>
              <a:defRPr sz="4000">
                <a:solidFill>
                  <a:srgbClr val="FF0000"/>
                </a:solidFill>
                <a:latin typeface="GillSans" charset="0"/>
                <a:ea typeface="ＭＳ Ｐゴシック" charset="0"/>
                <a:cs typeface="ＭＳ Ｐゴシック" charset="0"/>
              </a:defRPr>
            </a:lvl4pPr>
            <a:lvl5pPr algn="l" rtl="0" eaLnBrk="0" fontAlgn="base" hangingPunct="0">
              <a:spcBef>
                <a:spcPct val="0"/>
              </a:spcBef>
              <a:spcAft>
                <a:spcPct val="0"/>
              </a:spcAft>
              <a:defRPr sz="4000">
                <a:solidFill>
                  <a:srgbClr val="FF0000"/>
                </a:solidFill>
                <a:latin typeface="GillSans" charset="0"/>
                <a:ea typeface="ＭＳ Ｐゴシック" charset="0"/>
                <a:cs typeface="ＭＳ Ｐゴシック" charset="0"/>
              </a:defRPr>
            </a:lvl5pPr>
            <a:lvl6pPr marL="457200" algn="l" rtl="0" fontAlgn="base">
              <a:spcBef>
                <a:spcPct val="0"/>
              </a:spcBef>
              <a:spcAft>
                <a:spcPct val="0"/>
              </a:spcAft>
              <a:defRPr sz="4000">
                <a:solidFill>
                  <a:srgbClr val="FF0000"/>
                </a:solidFill>
                <a:latin typeface="GillSans" charset="0"/>
                <a:ea typeface="ＭＳ Ｐゴシック" charset="0"/>
              </a:defRPr>
            </a:lvl6pPr>
            <a:lvl7pPr marL="914400" algn="l" rtl="0" fontAlgn="base">
              <a:spcBef>
                <a:spcPct val="0"/>
              </a:spcBef>
              <a:spcAft>
                <a:spcPct val="0"/>
              </a:spcAft>
              <a:defRPr sz="4000">
                <a:solidFill>
                  <a:srgbClr val="FF0000"/>
                </a:solidFill>
                <a:latin typeface="GillSans" charset="0"/>
                <a:ea typeface="ＭＳ Ｐゴシック" charset="0"/>
              </a:defRPr>
            </a:lvl7pPr>
            <a:lvl8pPr marL="1371600" algn="l" rtl="0" fontAlgn="base">
              <a:spcBef>
                <a:spcPct val="0"/>
              </a:spcBef>
              <a:spcAft>
                <a:spcPct val="0"/>
              </a:spcAft>
              <a:defRPr sz="4000">
                <a:solidFill>
                  <a:srgbClr val="FF0000"/>
                </a:solidFill>
                <a:latin typeface="GillSans" charset="0"/>
                <a:ea typeface="ＭＳ Ｐゴシック" charset="0"/>
              </a:defRPr>
            </a:lvl8pPr>
            <a:lvl9pPr marL="1828800" algn="l" rtl="0" fontAlgn="base">
              <a:spcBef>
                <a:spcPct val="0"/>
              </a:spcBef>
              <a:spcAft>
                <a:spcPct val="0"/>
              </a:spcAft>
              <a:defRPr sz="4000">
                <a:solidFill>
                  <a:srgbClr val="FF0000"/>
                </a:solidFill>
                <a:latin typeface="GillSans" charset="0"/>
                <a:ea typeface="ＭＳ Ｐゴシック" charset="0"/>
              </a:defRPr>
            </a:lvl9pPr>
          </a:lstStyle>
          <a:p>
            <a:pPr eaLnBrk="1" hangingPunct="1">
              <a:defRPr/>
            </a:pPr>
            <a:endParaRPr lang="en-US" sz="3600" b="1" dirty="0">
              <a:latin typeface="Gill Sans MT" charset="0"/>
              <a:cs typeface="+mj-cs"/>
            </a:endParaRPr>
          </a:p>
        </p:txBody>
      </p:sp>
      <p:graphicFrame>
        <p:nvGraphicFramePr>
          <p:cNvPr id="2" name="Diagram 1"/>
          <p:cNvGraphicFramePr/>
          <p:nvPr>
            <p:extLst/>
          </p:nvPr>
        </p:nvGraphicFramePr>
        <p:xfrm>
          <a:off x="0" y="1631981"/>
          <a:ext cx="91440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6787" name="Picture 2" descr="Screen Shot 2013-07-26 at 6.07.41 PM.pn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a:off x="0" y="0"/>
            <a:ext cx="9144000" cy="1468438"/>
          </a:xfrm>
          <a:prstGeom prst="rect">
            <a:avLst/>
          </a:prstGeom>
          <a:noFill/>
          <a:ln w="9525">
            <a:noFill/>
            <a:miter lim="800000"/>
            <a:headEnd/>
            <a:tailEnd/>
          </a:ln>
        </p:spPr>
      </p:pic>
      <p:sp>
        <p:nvSpPr>
          <p:cNvPr id="3" name="Oval 2"/>
          <p:cNvSpPr>
            <a:spLocks noChangeArrowheads="1"/>
          </p:cNvSpPr>
          <p:nvPr/>
        </p:nvSpPr>
        <p:spPr bwMode="auto">
          <a:xfrm>
            <a:off x="188913" y="4741863"/>
            <a:ext cx="8766175" cy="2116137"/>
          </a:xfrm>
          <a:prstGeom prst="ellipse">
            <a:avLst/>
          </a:prstGeom>
          <a:noFill/>
          <a:ln w="44450">
            <a:solidFill>
              <a:srgbClr val="FBBE18"/>
            </a:solidFill>
            <a:round/>
            <a:headEnd/>
            <a:tailEnd/>
          </a:ln>
          <a:effectLst>
            <a:outerShdw dist="23000" dir="5400000" rotWithShape="0">
              <a:srgbClr val="808080">
                <a:alpha val="34999"/>
              </a:srgbClr>
            </a:outerShdw>
          </a:effectLst>
        </p:spPr>
        <p:txBody>
          <a:bodyPr anchor="ctr"/>
          <a:lstStyle/>
          <a:p>
            <a:pPr algn="ctr">
              <a:defRPr/>
            </a:pPr>
            <a:endParaRPr lang="en-US" sz="1800" dirty="0">
              <a:solidFill>
                <a:schemeClr val="lt1"/>
              </a:solidFill>
              <a:latin typeface="+mn-lt"/>
              <a:ea typeface="+mn-ea"/>
            </a:endParaRPr>
          </a:p>
        </p:txBody>
      </p:sp>
    </p:spTree>
    <p:extLst>
      <p:ext uri="{BB962C8B-B14F-4D97-AF65-F5344CB8AC3E}">
        <p14:creationId xmlns:p14="http://schemas.microsoft.com/office/powerpoint/2010/main" val="12709776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637219-E09E-46C8-B7F5-AF90713B5DAB}"/>
              </a:ext>
            </a:extLst>
          </p:cNvPr>
          <p:cNvSpPr/>
          <p:nvPr/>
        </p:nvSpPr>
        <p:spPr>
          <a:xfrm>
            <a:off x="3276600" y="5715001"/>
            <a:ext cx="5845991" cy="112958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833" name="Title 1"/>
          <p:cNvSpPr>
            <a:spLocks noGrp="1"/>
          </p:cNvSpPr>
          <p:nvPr>
            <p:ph type="title"/>
          </p:nvPr>
        </p:nvSpPr>
        <p:spPr>
          <a:xfrm>
            <a:off x="2438400" y="238062"/>
            <a:ext cx="6248400" cy="1249362"/>
          </a:xfrm>
        </p:spPr>
        <p:txBody>
          <a:bodyPr>
            <a:normAutofit fontScale="90000"/>
          </a:bodyPr>
          <a:lstStyle/>
          <a:p>
            <a:r>
              <a:rPr lang="en-US" dirty="0">
                <a:ea typeface="ＭＳ Ｐゴシック" charset="-128"/>
              </a:rPr>
              <a:t>INEE CSE Pack </a:t>
            </a:r>
            <a:br>
              <a:rPr lang="en-US" dirty="0">
                <a:ea typeface="ＭＳ Ｐゴシック" charset="-128"/>
              </a:rPr>
            </a:br>
            <a:r>
              <a:rPr lang="en-US" dirty="0">
                <a:ea typeface="ＭＳ Ｐゴシック" charset="-128"/>
              </a:rPr>
              <a:t>Guiding Principles</a:t>
            </a:r>
          </a:p>
        </p:txBody>
      </p:sp>
      <p:pic>
        <p:nvPicPr>
          <p:cNvPr id="248834" name="Content Placeholder 3" descr="Screen Shot 2014-01-15 at 10.12.47 AM.png"/>
          <p:cNvPicPr>
            <a:picLocks noGrp="1" noChangeAspect="1"/>
          </p:cNvPicPr>
          <p:nvPr>
            <p:ph idx="1"/>
          </p:nvPr>
        </p:nvPicPr>
        <p:blipFill>
          <a:blip r:embed="rId3" cstate="screen">
            <a:extLst>
              <a:ext uri="{28A0092B-C50C-407E-A947-70E740481C1C}">
                <a14:useLocalDpi xmlns:a14="http://schemas.microsoft.com/office/drawing/2010/main"/>
              </a:ext>
            </a:extLst>
          </a:blip>
          <a:srcRect l="-14505" r="-14505"/>
          <a:stretch>
            <a:fillRect/>
          </a:stretch>
        </p:blipFill>
        <p:spPr>
          <a:xfrm>
            <a:off x="-381000" y="1524000"/>
            <a:ext cx="9737726" cy="5356225"/>
          </a:xfrm>
        </p:spPr>
      </p:pic>
    </p:spTree>
    <p:extLst>
      <p:ext uri="{BB962C8B-B14F-4D97-AF65-F5344CB8AC3E}">
        <p14:creationId xmlns:p14="http://schemas.microsoft.com/office/powerpoint/2010/main" val="13810836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r>
              <a:rPr lang="en-US">
                <a:ea typeface="ＭＳ Ｐゴシック" charset="-128"/>
              </a:rPr>
              <a:t>Activity</a:t>
            </a:r>
          </a:p>
        </p:txBody>
      </p:sp>
      <p:sp>
        <p:nvSpPr>
          <p:cNvPr id="218114" name="Content Placeholder 2"/>
          <p:cNvSpPr>
            <a:spLocks noGrp="1"/>
          </p:cNvSpPr>
          <p:nvPr>
            <p:ph idx="1"/>
          </p:nvPr>
        </p:nvSpPr>
        <p:spPr/>
        <p:txBody>
          <a:bodyPr/>
          <a:lstStyle/>
          <a:p>
            <a:pPr marL="0" indent="0">
              <a:buFont typeface="Wingdings" charset="0"/>
              <a:buNone/>
              <a:defRPr/>
            </a:pPr>
            <a:r>
              <a:rPr lang="en-US" sz="2000" b="1" dirty="0"/>
              <a:t>Handout #7B Conflict Sensitive Practices for Education Policy Formulation and Implementation</a:t>
            </a:r>
          </a:p>
          <a:p>
            <a:pPr marL="0" indent="0">
              <a:buFont typeface="Wingdings" charset="0"/>
              <a:buNone/>
              <a:defRPr/>
            </a:pPr>
            <a:r>
              <a:rPr lang="en-US" sz="2000" b="1" dirty="0"/>
              <a:t>Time: </a:t>
            </a:r>
            <a:r>
              <a:rPr lang="en-US" sz="2000" dirty="0"/>
              <a:t>45 minutes activity, 15 minutes presentation and discussion</a:t>
            </a:r>
          </a:p>
          <a:p>
            <a:pPr marL="0" indent="0">
              <a:buFont typeface="Wingdings" charset="0"/>
              <a:buNone/>
              <a:defRPr/>
            </a:pPr>
            <a:r>
              <a:rPr lang="en-US" sz="2000" b="1" dirty="0"/>
              <a:t>Instructions:</a:t>
            </a:r>
          </a:p>
          <a:p>
            <a:pPr marL="514350" indent="-514350">
              <a:buFont typeface="+mj-lt"/>
              <a:buAutoNum type="arabicPeriod"/>
              <a:defRPr/>
            </a:pPr>
            <a:r>
              <a:rPr lang="en-US" sz="2000" dirty="0"/>
              <a:t>Role-play as members of the Local Education Group.</a:t>
            </a:r>
          </a:p>
          <a:p>
            <a:pPr marL="514350" indent="-514350">
              <a:buFont typeface="+mj-lt"/>
              <a:buAutoNum type="arabicPeriod"/>
              <a:defRPr/>
            </a:pPr>
            <a:r>
              <a:rPr lang="en-US" sz="2000" dirty="0"/>
              <a:t>Choose one of the six INEE CSE Guiding Principles.</a:t>
            </a:r>
          </a:p>
          <a:p>
            <a:pPr marL="514350" indent="-514350">
              <a:buFont typeface="+mj-lt"/>
              <a:buAutoNum type="arabicPeriod"/>
              <a:defRPr/>
            </a:pPr>
            <a:r>
              <a:rPr lang="en-US" sz="2000" dirty="0"/>
              <a:t>Write a 2-minute advocacy speech to give at your next LEG meeting about the Principle.</a:t>
            </a:r>
          </a:p>
          <a:p>
            <a:pPr marL="514350" indent="-514350">
              <a:buFont typeface="+mj-lt"/>
              <a:buAutoNum type="arabicPeriod"/>
              <a:defRPr/>
            </a:pPr>
            <a:r>
              <a:rPr lang="en-US" sz="2000" dirty="0"/>
              <a:t>Include in your speech:</a:t>
            </a:r>
          </a:p>
          <a:p>
            <a:pPr marL="460375" lvl="1" indent="0">
              <a:buFont typeface="Wingdings" charset="0"/>
              <a:buNone/>
              <a:defRPr/>
            </a:pPr>
            <a:r>
              <a:rPr lang="en-US" sz="2000" dirty="0"/>
              <a:t>a) What the INEE Guiding Principles for Conflict Sensitive Education are; </a:t>
            </a:r>
          </a:p>
          <a:p>
            <a:pPr marL="460375" lvl="1" indent="0">
              <a:buFont typeface="Wingdings" charset="0"/>
              <a:buNone/>
              <a:defRPr/>
            </a:pPr>
            <a:r>
              <a:rPr lang="en-US" sz="2000" dirty="0"/>
              <a:t>b) Why the selected principle is important, and</a:t>
            </a:r>
          </a:p>
          <a:p>
            <a:pPr marL="460375" lvl="1" indent="0">
              <a:buFont typeface="Wingdings" charset="0"/>
              <a:buNone/>
              <a:defRPr/>
            </a:pPr>
            <a:r>
              <a:rPr lang="en-US" sz="2000" dirty="0"/>
              <a:t>c) How (specific actions) the MOE could implement this principle.</a:t>
            </a:r>
          </a:p>
          <a:p>
            <a:pPr marL="0" indent="0">
              <a:buFont typeface="Wingdings" pitchFamily="2" charset="2"/>
              <a:buNone/>
            </a:pPr>
            <a:endParaRPr lang="en-US" sz="2000" dirty="0">
              <a:ea typeface="ＭＳ Ｐゴシック" charset="-128"/>
            </a:endParaRPr>
          </a:p>
        </p:txBody>
      </p:sp>
    </p:spTree>
    <p:extLst>
      <p:ext uri="{BB962C8B-B14F-4D97-AF65-F5344CB8AC3E}">
        <p14:creationId xmlns:p14="http://schemas.microsoft.com/office/powerpoint/2010/main" val="22128840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a:ea typeface="ＭＳ Ｐゴシック" charset="-128"/>
              </a:rPr>
              <a:t>Review</a:t>
            </a:r>
          </a:p>
        </p:txBody>
      </p:sp>
      <p:sp>
        <p:nvSpPr>
          <p:cNvPr id="219138" name="Content Placeholder 2"/>
          <p:cNvSpPr>
            <a:spLocks noGrp="1"/>
          </p:cNvSpPr>
          <p:nvPr>
            <p:ph idx="1"/>
          </p:nvPr>
        </p:nvSpPr>
        <p:spPr/>
        <p:txBody>
          <a:bodyPr>
            <a:normAutofit fontScale="92500" lnSpcReduction="10000"/>
          </a:bodyPr>
          <a:lstStyle/>
          <a:p>
            <a:pPr marL="514350" indent="-514350">
              <a:buFont typeface="+mj-lt"/>
              <a:buAutoNum type="arabicPeriod"/>
              <a:defRPr/>
            </a:pPr>
            <a:r>
              <a:rPr lang="en-US" dirty="0"/>
              <a:t>What is one international legal document that supports the right to education for all?</a:t>
            </a:r>
          </a:p>
          <a:p>
            <a:pPr marL="514350" indent="-514350">
              <a:buFont typeface="+mj-lt"/>
              <a:buAutoNum type="arabicPeriod"/>
              <a:defRPr/>
            </a:pPr>
            <a:endParaRPr lang="en-US" dirty="0"/>
          </a:p>
          <a:p>
            <a:pPr marL="514350" indent="-514350">
              <a:buFont typeface="+mj-lt"/>
              <a:buAutoNum type="arabicPeriod"/>
              <a:defRPr/>
            </a:pPr>
            <a:r>
              <a:rPr lang="en-US" dirty="0"/>
              <a:t>What is one conflict sensitive strategy to education policy formulation or implementation?</a:t>
            </a:r>
          </a:p>
          <a:p>
            <a:pPr marL="514350" indent="-514350">
              <a:buFont typeface="+mj-lt"/>
              <a:buAutoNum type="arabicPeriod"/>
              <a:defRPr/>
            </a:pPr>
            <a:endParaRPr lang="en-US" dirty="0"/>
          </a:p>
          <a:p>
            <a:pPr marL="514350" indent="-514350">
              <a:buFont typeface="+mj-lt"/>
              <a:buAutoNum type="arabicPeriod"/>
              <a:defRPr/>
            </a:pPr>
            <a:r>
              <a:rPr lang="en-US" dirty="0"/>
              <a:t>What is one way you could use the INEE Conflict Sensitive Education Guiding Principles?</a:t>
            </a:r>
          </a:p>
          <a:p>
            <a:pPr marL="0" indent="0">
              <a:buFont typeface="Wingdings" charset="0"/>
              <a:buNone/>
              <a:defRPr/>
            </a:pPr>
            <a:endParaRPr lang="en-US" dirty="0"/>
          </a:p>
        </p:txBody>
      </p:sp>
    </p:spTree>
    <p:extLst>
      <p:ext uri="{BB962C8B-B14F-4D97-AF65-F5344CB8AC3E}">
        <p14:creationId xmlns:p14="http://schemas.microsoft.com/office/powerpoint/2010/main" val="1224835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Teaching and Learning Domains</a:t>
            </a:r>
          </a:p>
        </p:txBody>
      </p:sp>
      <p:grpSp>
        <p:nvGrpSpPr>
          <p:cNvPr id="7" name="Group 4"/>
          <p:cNvGrpSpPr>
            <a:grpSpLocks noChangeAspect="1"/>
          </p:cNvGrpSpPr>
          <p:nvPr/>
        </p:nvGrpSpPr>
        <p:grpSpPr bwMode="auto">
          <a:xfrm>
            <a:off x="2133600" y="1524000"/>
            <a:ext cx="6133347" cy="4303695"/>
            <a:chOff x="875" y="1056"/>
            <a:chExt cx="3490" cy="2493"/>
          </a:xfrm>
        </p:grpSpPr>
        <p:sp>
          <p:nvSpPr>
            <p:cNvPr id="8" name="AutoShape 3"/>
            <p:cNvSpPr>
              <a:spLocks noChangeAspect="1" noChangeArrowheads="1" noTextEdit="1"/>
            </p:cNvSpPr>
            <p:nvPr/>
          </p:nvSpPr>
          <p:spPr bwMode="auto">
            <a:xfrm>
              <a:off x="1632" y="1056"/>
              <a:ext cx="2733" cy="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929"/>
            <a:stretch/>
          </p:blipFill>
          <p:spPr bwMode="auto">
            <a:xfrm>
              <a:off x="875" y="1076"/>
              <a:ext cx="2736" cy="2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88758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5" name="Text Box 3"/>
          <p:cNvSpPr txBox="1">
            <a:spLocks noChangeArrowheads="1"/>
          </p:cNvSpPr>
          <p:nvPr/>
        </p:nvSpPr>
        <p:spPr bwMode="auto">
          <a:xfrm>
            <a:off x="669925" y="1822450"/>
            <a:ext cx="5197475" cy="369888"/>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defRPr/>
            </a:pPr>
            <a:endParaRPr lang="en-US" sz="1800" dirty="0">
              <a:latin typeface="GillSans" charset="0"/>
            </a:endParaRPr>
          </a:p>
        </p:txBody>
      </p:sp>
      <p:sp>
        <p:nvSpPr>
          <p:cNvPr id="801796" name="Text Box 4"/>
          <p:cNvSpPr txBox="1">
            <a:spLocks noChangeArrowheads="1"/>
          </p:cNvSpPr>
          <p:nvPr/>
        </p:nvSpPr>
        <p:spPr bwMode="auto">
          <a:xfrm>
            <a:off x="533400" y="1752600"/>
            <a:ext cx="7467600" cy="584200"/>
          </a:xfrm>
          <a:prstGeom prst="rect">
            <a:avLst/>
          </a:prstGeom>
          <a:noFill/>
          <a:ln>
            <a:noFill/>
          </a:ln>
          <a:effectLst/>
          <a:extLst>
            <a:ext uri="{909E8E84-426E-40dd-AFC4-6F175D3DCCD1}">
              <a14:hiddenFill xmlns:a14="http://schemas.microsoft.com/office/drawing/2010/main" xmlns="">
                <a:solidFill>
                  <a:srgbClr val="FF0000"/>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spAutoFit/>
          </a:bodyPr>
          <a:lstStyle>
            <a:lvl1pPr marL="342900" indent="-342900">
              <a:spcBef>
                <a:spcPct val="0"/>
              </a:spcBef>
              <a:defRPr>
                <a:solidFill>
                  <a:schemeClr val="tx1"/>
                </a:solidFill>
                <a:latin typeface="Arial" charset="0"/>
                <a:ea typeface="ＭＳ Ｐゴシック" charset="0"/>
              </a:defRPr>
            </a:lvl1pPr>
            <a:lvl2pPr>
              <a:spcBef>
                <a:spcPct val="0"/>
              </a:spcBef>
              <a:defRPr>
                <a:solidFill>
                  <a:schemeClr val="tx1"/>
                </a:solidFill>
                <a:latin typeface="Arial" charset="0"/>
                <a:ea typeface="ＭＳ Ｐゴシック" charset="0"/>
              </a:defRPr>
            </a:lvl2pPr>
            <a:lvl3pPr>
              <a:spcBef>
                <a:spcPct val="0"/>
              </a:spcBef>
              <a:defRPr>
                <a:solidFill>
                  <a:schemeClr val="tx1"/>
                </a:solidFill>
                <a:latin typeface="Arial" charset="0"/>
                <a:ea typeface="ＭＳ Ｐゴシック" charset="0"/>
              </a:defRPr>
            </a:lvl3pPr>
            <a:lvl4pPr>
              <a:spcBef>
                <a:spcPct val="0"/>
              </a:spcBef>
              <a:defRPr>
                <a:solidFill>
                  <a:schemeClr val="tx1"/>
                </a:solidFill>
                <a:latin typeface="Arial" charset="0"/>
                <a:ea typeface="ＭＳ Ｐゴシック" charset="0"/>
              </a:defRPr>
            </a:lvl4pPr>
            <a:lvl5pPr>
              <a:spcBef>
                <a:spcPct val="0"/>
              </a:spcBef>
              <a:defRPr>
                <a:solidFill>
                  <a:schemeClr val="tx1"/>
                </a:solidFill>
                <a:latin typeface="Arial" charset="0"/>
                <a:ea typeface="ＭＳ Ｐゴシック" charset="0"/>
              </a:defRPr>
            </a:lvl5pPr>
            <a:lvl6pPr fontAlgn="base">
              <a:spcBef>
                <a:spcPct val="0"/>
              </a:spcBef>
              <a:spcAft>
                <a:spcPct val="0"/>
              </a:spcAft>
              <a:defRPr>
                <a:solidFill>
                  <a:schemeClr val="tx1"/>
                </a:solidFill>
                <a:latin typeface="Arial" charset="0"/>
                <a:ea typeface="ＭＳ Ｐゴシック" charset="0"/>
              </a:defRPr>
            </a:lvl6pPr>
            <a:lvl7pPr fontAlgn="base">
              <a:spcBef>
                <a:spcPct val="0"/>
              </a:spcBef>
              <a:spcAft>
                <a:spcPct val="0"/>
              </a:spcAft>
              <a:defRPr>
                <a:solidFill>
                  <a:schemeClr val="tx1"/>
                </a:solidFill>
                <a:latin typeface="Arial" charset="0"/>
                <a:ea typeface="ＭＳ Ｐゴシック" charset="0"/>
              </a:defRPr>
            </a:lvl7pPr>
            <a:lvl8pPr fontAlgn="base">
              <a:spcBef>
                <a:spcPct val="0"/>
              </a:spcBef>
              <a:spcAft>
                <a:spcPct val="0"/>
              </a:spcAft>
              <a:defRPr>
                <a:solidFill>
                  <a:schemeClr val="tx1"/>
                </a:solidFill>
                <a:latin typeface="Arial" charset="0"/>
                <a:ea typeface="ＭＳ Ｐゴシック" charset="0"/>
              </a:defRPr>
            </a:lvl8pPr>
            <a:lvl9pPr fontAlgn="base">
              <a:spcBef>
                <a:spcPct val="0"/>
              </a:spcBef>
              <a:spcAft>
                <a:spcPct val="0"/>
              </a:spcAft>
              <a:defRPr>
                <a:solidFill>
                  <a:schemeClr val="tx1"/>
                </a:solidFill>
                <a:latin typeface="Arial" charset="0"/>
                <a:ea typeface="ＭＳ Ｐゴシック" charset="0"/>
              </a:defRPr>
            </a:lvl9pPr>
          </a:lstStyle>
          <a:p>
            <a:pPr>
              <a:spcBef>
                <a:spcPct val="20000"/>
              </a:spcBef>
              <a:buFontTx/>
              <a:buChar char="•"/>
              <a:defRPr/>
            </a:pPr>
            <a:endParaRPr lang="en-US" sz="3200" dirty="0">
              <a:latin typeface="GillSans" charset="0"/>
            </a:endParaRPr>
          </a:p>
        </p:txBody>
      </p:sp>
      <p:pic>
        <p:nvPicPr>
          <p:cNvPr id="254979" name="Picture 1" descr="IMG_3064.JPG"/>
          <p:cNvPicPr>
            <a:picLocks noChangeAspect="1"/>
          </p:cNvPicPr>
          <p:nvPr/>
        </p:nvPicPr>
        <p:blipFill>
          <a:blip r:embed="rId3" cstate="screen">
            <a:extLst>
              <a:ext uri="{28A0092B-C50C-407E-A947-70E740481C1C}">
                <a14:useLocalDpi xmlns:a14="http://schemas.microsoft.com/office/drawing/2010/main"/>
              </a:ext>
            </a:extLst>
          </a:blip>
          <a:srcRect b="-2162"/>
          <a:stretch>
            <a:fillRect/>
          </a:stretch>
        </p:blipFill>
        <p:spPr bwMode="auto">
          <a:xfrm>
            <a:off x="0" y="17463"/>
            <a:ext cx="9144000" cy="6992937"/>
          </a:xfrm>
          <a:prstGeom prst="rect">
            <a:avLst/>
          </a:prstGeom>
          <a:noFill/>
          <a:ln w="9525">
            <a:noFill/>
            <a:miter lim="800000"/>
            <a:headEnd/>
            <a:tailEnd/>
          </a:ln>
        </p:spPr>
      </p:pic>
      <p:sp>
        <p:nvSpPr>
          <p:cNvPr id="254980" name="Rectangle 2"/>
          <p:cNvSpPr>
            <a:spLocks noGrp="1" noChangeArrowheads="1"/>
          </p:cNvSpPr>
          <p:nvPr>
            <p:ph type="title" idx="4294967295"/>
          </p:nvPr>
        </p:nvSpPr>
        <p:spPr>
          <a:xfrm>
            <a:off x="2286000" y="3657600"/>
            <a:ext cx="6858000" cy="514350"/>
          </a:xfrm>
        </p:spPr>
        <p:txBody>
          <a:bodyPr>
            <a:normAutofit fontScale="90000"/>
          </a:bodyPr>
          <a:lstStyle/>
          <a:p>
            <a:pPr eaLnBrk="1" hangingPunct="1"/>
            <a:r>
              <a:rPr lang="en-US" altLang="ja-JP" sz="3600">
                <a:latin typeface="Gill Sans MT" pitchFamily="34" charset="0"/>
                <a:ea typeface="ＭＳ Ｐゴシック" charset="-128"/>
              </a:rPr>
              <a:t>Questions ?</a:t>
            </a:r>
            <a:endParaRPr lang="en-US" sz="3600">
              <a:latin typeface="Gill Sans MT" pitchFamily="34" charset="0"/>
              <a:ea typeface="ＭＳ Ｐゴシック" charset="-128"/>
            </a:endParaRPr>
          </a:p>
        </p:txBody>
      </p:sp>
    </p:spTree>
    <p:extLst>
      <p:ext uri="{BB962C8B-B14F-4D97-AF65-F5344CB8AC3E}">
        <p14:creationId xmlns:p14="http://schemas.microsoft.com/office/powerpoint/2010/main" val="95874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ctrTitle"/>
          </p:nvPr>
        </p:nvSpPr>
        <p:spPr>
          <a:xfrm>
            <a:off x="1600200" y="1447800"/>
            <a:ext cx="6070997" cy="1102519"/>
          </a:xfrm>
        </p:spPr>
        <p:txBody>
          <a:bodyPr/>
          <a:lstStyle/>
          <a:p>
            <a:r>
              <a:rPr lang="en-US" dirty="0">
                <a:ea typeface="ＭＳ Ｐゴシック" charset="-128"/>
              </a:rPr>
              <a:t>Conflict Sensitive Monitoring, Evaluation and Learning</a:t>
            </a:r>
            <a:br>
              <a:rPr lang="en-US" dirty="0">
                <a:ea typeface="ＭＳ Ｐゴシック" charset="-128"/>
              </a:rPr>
            </a:br>
            <a:br>
              <a:rPr lang="en-US" dirty="0">
                <a:ea typeface="ＭＳ Ｐゴシック" charset="-128"/>
              </a:rPr>
            </a:br>
            <a:r>
              <a:rPr lang="en-US" sz="2400" dirty="0">
                <a:ea typeface="ＭＳ Ｐゴシック" charset="-128"/>
              </a:rPr>
              <a:t>Anne Smiley, </a:t>
            </a:r>
            <a:r>
              <a:rPr lang="en-US" sz="2400" i="1" dirty="0">
                <a:ea typeface="ＭＳ Ｐゴシック" charset="-128"/>
              </a:rPr>
              <a:t>FHI 360</a:t>
            </a:r>
          </a:p>
        </p:txBody>
      </p:sp>
      <p:sp>
        <p:nvSpPr>
          <p:cNvPr id="2" name="TextBox 1">
            <a:extLst>
              <a:ext uri="{FF2B5EF4-FFF2-40B4-BE49-F238E27FC236}">
                <a16:creationId xmlns:a16="http://schemas.microsoft.com/office/drawing/2014/main" id="{1C7668A0-610A-43A2-97D6-636764B60E74}"/>
              </a:ext>
            </a:extLst>
          </p:cNvPr>
          <p:cNvSpPr txBox="1"/>
          <p:nvPr/>
        </p:nvSpPr>
        <p:spPr>
          <a:xfrm>
            <a:off x="7239000" y="228600"/>
            <a:ext cx="1905000" cy="381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Georgia" panose="02040502050405020303" pitchFamily="18" charset="0"/>
              </a:rPr>
              <a:t>Module 8</a:t>
            </a:r>
          </a:p>
        </p:txBody>
      </p:sp>
    </p:spTree>
    <p:extLst>
      <p:ext uri="{BB962C8B-B14F-4D97-AF65-F5344CB8AC3E}">
        <p14:creationId xmlns:p14="http://schemas.microsoft.com/office/powerpoint/2010/main" val="48872470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ea365.org/blog/wp-content/uploads/2011/10/Chaplowe2.jpg"/>
          <p:cNvPicPr>
            <a:picLocks noChangeAspect="1" noChangeArrowheads="1"/>
          </p:cNvPicPr>
          <p:nvPr/>
        </p:nvPicPr>
        <p:blipFill rotWithShape="1">
          <a:blip r:embed="rId2">
            <a:extLst>
              <a:ext uri="{28A0092B-C50C-407E-A947-70E740481C1C}">
                <a14:useLocalDpi xmlns:a14="http://schemas.microsoft.com/office/drawing/2010/main" val="0"/>
              </a:ext>
            </a:extLst>
          </a:blip>
          <a:srcRect l="1190" t="1639" r="1190" b="1656"/>
          <a:stretch/>
        </p:blipFill>
        <p:spPr bwMode="auto">
          <a:xfrm>
            <a:off x="1447800" y="1295400"/>
            <a:ext cx="6248400" cy="44958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861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 the end of this module participants will:</a:t>
            </a:r>
          </a:p>
        </p:txBody>
      </p:sp>
      <p:sp>
        <p:nvSpPr>
          <p:cNvPr id="3" name="Content Placeholder 2"/>
          <p:cNvSpPr>
            <a:spLocks noGrp="1"/>
          </p:cNvSpPr>
          <p:nvPr>
            <p:ph idx="1"/>
          </p:nvPr>
        </p:nvSpPr>
        <p:spPr>
          <a:xfrm>
            <a:off x="457200" y="2332037"/>
            <a:ext cx="8229600" cy="4525963"/>
          </a:xfrm>
        </p:spPr>
        <p:txBody>
          <a:bodyPr/>
          <a:lstStyle/>
          <a:p>
            <a:pPr marL="514350" indent="-514350">
              <a:buFont typeface="+mj-lt"/>
              <a:buAutoNum type="arabicPeriod"/>
              <a:defRPr/>
            </a:pPr>
            <a:r>
              <a:rPr lang="en-GB" dirty="0"/>
              <a:t>Understand how monitoring, evaluation and learning and conflict interact.</a:t>
            </a:r>
          </a:p>
          <a:p>
            <a:pPr marL="514350" indent="-514350">
              <a:buFont typeface="+mj-lt"/>
              <a:buAutoNum type="arabicPeriod"/>
              <a:defRPr/>
            </a:pPr>
            <a:r>
              <a:rPr lang="en-US" dirty="0"/>
              <a:t>Know the 3 parts to conflict sensitive monitoring, evaluation and learning.</a:t>
            </a:r>
          </a:p>
          <a:p>
            <a:pPr marL="514350" indent="-514350">
              <a:buFont typeface="+mj-lt"/>
              <a:buAutoNum type="arabicPeriod"/>
              <a:defRPr/>
            </a:pPr>
            <a:r>
              <a:rPr lang="en-US" dirty="0"/>
              <a:t>Be able to apply the INEE CSE Pack Reflection Tool.</a:t>
            </a:r>
          </a:p>
          <a:p>
            <a:endParaRPr lang="en-US" dirty="0"/>
          </a:p>
        </p:txBody>
      </p:sp>
    </p:spTree>
    <p:extLst>
      <p:ext uri="{BB962C8B-B14F-4D97-AF65-F5344CB8AC3E}">
        <p14:creationId xmlns:p14="http://schemas.microsoft.com/office/powerpoint/2010/main" val="3305577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How does conflict interact with monitoring, evaluation and learning activities?</a:t>
            </a:r>
          </a:p>
        </p:txBody>
      </p:sp>
      <p:graphicFrame>
        <p:nvGraphicFramePr>
          <p:cNvPr id="5" name="Content Placeholder 1"/>
          <p:cNvGraphicFramePr>
            <a:graphicFrameLocks/>
          </p:cNvGraphicFramePr>
          <p:nvPr>
            <p:extLst/>
          </p:nvPr>
        </p:nvGraphicFramePr>
        <p:xfrm>
          <a:off x="457200" y="1722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009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Parts to Conflict Sensitive MEL</a:t>
            </a:r>
          </a:p>
        </p:txBody>
      </p:sp>
      <p:graphicFrame>
        <p:nvGraphicFramePr>
          <p:cNvPr id="3" name="Diagram 2">
            <a:extLst>
              <a:ext uri="{FF2B5EF4-FFF2-40B4-BE49-F238E27FC236}">
                <a16:creationId xmlns:a16="http://schemas.microsoft.com/office/drawing/2014/main" id="{9EF24AB6-347C-4713-8DAB-F2CA32B4588C}"/>
              </a:ext>
            </a:extLst>
          </p:cNvPr>
          <p:cNvGraphicFramePr/>
          <p:nvPr>
            <p:extLst/>
          </p:nvPr>
        </p:nvGraphicFramePr>
        <p:xfrm>
          <a:off x="381000" y="1295400"/>
          <a:ext cx="852247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F612B35D-A02A-41D4-946E-11FF6DB47D48}"/>
              </a:ext>
            </a:extLst>
          </p:cNvPr>
          <p:cNvSpPr/>
          <p:nvPr/>
        </p:nvSpPr>
        <p:spPr>
          <a:xfrm>
            <a:off x="13596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E0000"/>
                </a:solidFill>
                <a:effectLst/>
                <a:uLnTx/>
                <a:uFillTx/>
                <a:latin typeface="Calibri"/>
                <a:ea typeface="+mn-ea"/>
                <a:cs typeface="+mn-cs"/>
              </a:rPr>
              <a:t>1</a:t>
            </a:r>
          </a:p>
        </p:txBody>
      </p:sp>
      <p:sp>
        <p:nvSpPr>
          <p:cNvPr id="6" name="Rectangle 5">
            <a:extLst>
              <a:ext uri="{FF2B5EF4-FFF2-40B4-BE49-F238E27FC236}">
                <a16:creationId xmlns:a16="http://schemas.microsoft.com/office/drawing/2014/main" id="{2BDF0479-91C3-4998-AD5C-A73E7C0644E5}"/>
              </a:ext>
            </a:extLst>
          </p:cNvPr>
          <p:cNvSpPr/>
          <p:nvPr/>
        </p:nvSpPr>
        <p:spPr>
          <a:xfrm>
            <a:off x="4106512" y="4648200"/>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92D050"/>
                </a:solidFill>
                <a:effectLst/>
                <a:uLnTx/>
                <a:uFillTx/>
                <a:latin typeface="Calibri"/>
                <a:ea typeface="+mn-ea"/>
                <a:cs typeface="+mn-cs"/>
              </a:rPr>
              <a:t>2</a:t>
            </a:r>
          </a:p>
        </p:txBody>
      </p:sp>
      <p:sp>
        <p:nvSpPr>
          <p:cNvPr id="7" name="Rectangle 6">
            <a:extLst>
              <a:ext uri="{FF2B5EF4-FFF2-40B4-BE49-F238E27FC236}">
                <a16:creationId xmlns:a16="http://schemas.microsoft.com/office/drawing/2014/main" id="{601FC480-C512-4B70-A312-AE678C44FBE6}"/>
              </a:ext>
            </a:extLst>
          </p:cNvPr>
          <p:cNvSpPr/>
          <p:nvPr/>
        </p:nvSpPr>
        <p:spPr>
          <a:xfrm>
            <a:off x="71508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DB3E2"/>
                </a:solidFill>
                <a:effectLst/>
                <a:uLnTx/>
                <a:uFillTx/>
                <a:latin typeface="Calibri"/>
                <a:ea typeface="+mn-ea"/>
                <a:cs typeface="+mn-cs"/>
              </a:rPr>
              <a:t>3</a:t>
            </a:r>
          </a:p>
        </p:txBody>
      </p:sp>
    </p:spTree>
    <p:extLst>
      <p:ext uri="{BB962C8B-B14F-4D97-AF65-F5344CB8AC3E}">
        <p14:creationId xmlns:p14="http://schemas.microsoft.com/office/powerpoint/2010/main" val="4275088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DD2F-EF0D-400C-8AE3-51CBCB4C77B0}"/>
              </a:ext>
            </a:extLst>
          </p:cNvPr>
          <p:cNvSpPr>
            <a:spLocks noGrp="1"/>
          </p:cNvSpPr>
          <p:nvPr>
            <p:ph type="title"/>
          </p:nvPr>
        </p:nvSpPr>
        <p:spPr>
          <a:xfrm>
            <a:off x="1524000" y="2514600"/>
            <a:ext cx="6248400" cy="1249362"/>
          </a:xfrm>
        </p:spPr>
        <p:txBody>
          <a:bodyPr>
            <a:normAutofit fontScale="90000"/>
          </a:bodyPr>
          <a:lstStyle/>
          <a:p>
            <a:r>
              <a:rPr lang="en-US" dirty="0"/>
              <a:t>Part 1: What does it take for the program’s MEL system to be conflict-sensitive?</a:t>
            </a:r>
            <a:br>
              <a:rPr lang="en-US" dirty="0"/>
            </a:br>
            <a:endParaRPr lang="en-US" dirty="0"/>
          </a:p>
        </p:txBody>
      </p:sp>
    </p:spTree>
    <p:extLst>
      <p:ext uri="{BB962C8B-B14F-4D97-AF65-F5344CB8AC3E}">
        <p14:creationId xmlns:p14="http://schemas.microsoft.com/office/powerpoint/2010/main" val="28994140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BAA60-7AAA-4D4F-B7D2-C3575B1827C3}"/>
              </a:ext>
            </a:extLst>
          </p:cNvPr>
          <p:cNvSpPr>
            <a:spLocks noGrp="1"/>
          </p:cNvSpPr>
          <p:nvPr>
            <p:ph type="title"/>
          </p:nvPr>
        </p:nvSpPr>
        <p:spPr/>
        <p:txBody>
          <a:bodyPr>
            <a:normAutofit fontScale="90000"/>
          </a:bodyPr>
          <a:lstStyle/>
          <a:p>
            <a:r>
              <a:rPr lang="en-US" dirty="0"/>
              <a:t>Moving beyond output indicators</a:t>
            </a:r>
          </a:p>
        </p:txBody>
      </p:sp>
      <p:sp>
        <p:nvSpPr>
          <p:cNvPr id="3" name="Content Placeholder 2">
            <a:extLst>
              <a:ext uri="{FF2B5EF4-FFF2-40B4-BE49-F238E27FC236}">
                <a16:creationId xmlns:a16="http://schemas.microsoft.com/office/drawing/2014/main" id="{9CEC8050-7611-449F-8764-FCF76440E794}"/>
              </a:ext>
            </a:extLst>
          </p:cNvPr>
          <p:cNvSpPr>
            <a:spLocks noGrp="1"/>
          </p:cNvSpPr>
          <p:nvPr>
            <p:ph sz="half" idx="1"/>
          </p:nvPr>
        </p:nvSpPr>
        <p:spPr>
          <a:xfrm>
            <a:off x="457200" y="1600200"/>
            <a:ext cx="8229600" cy="4525963"/>
          </a:xfrm>
        </p:spPr>
        <p:txBody>
          <a:bodyPr/>
          <a:lstStyle/>
          <a:p>
            <a:r>
              <a:rPr lang="en-US" dirty="0"/>
              <a:t>Output data does not tell us much about whether or not we are doing harm</a:t>
            </a:r>
          </a:p>
          <a:p>
            <a:r>
              <a:rPr lang="en-US" dirty="0"/>
              <a:t>To the extent possible and relevant, measure: </a:t>
            </a:r>
          </a:p>
          <a:p>
            <a:pPr lvl="1"/>
            <a:r>
              <a:rPr lang="en-US" dirty="0"/>
              <a:t>Safety of learning environments </a:t>
            </a:r>
          </a:p>
          <a:p>
            <a:pPr lvl="1"/>
            <a:r>
              <a:rPr lang="en-US" dirty="0"/>
              <a:t>Equitable access to educational services</a:t>
            </a:r>
          </a:p>
          <a:p>
            <a:pPr lvl="1"/>
            <a:r>
              <a:rPr lang="en-US" dirty="0"/>
              <a:t>Conflict-sensitivity of the program</a:t>
            </a:r>
          </a:p>
          <a:p>
            <a:pPr lvl="1"/>
            <a:r>
              <a:rPr lang="en-US" dirty="0"/>
              <a:t>Adaptive management </a:t>
            </a:r>
          </a:p>
          <a:p>
            <a:pPr lvl="1"/>
            <a:r>
              <a:rPr lang="en-US" dirty="0"/>
              <a:t>And more???</a:t>
            </a:r>
          </a:p>
          <a:p>
            <a:r>
              <a:rPr lang="en-US" dirty="0"/>
              <a:t>Use the learning to constantly improve the program</a:t>
            </a:r>
          </a:p>
          <a:p>
            <a:pPr lvl="1"/>
            <a:endParaRPr lang="en-US" dirty="0"/>
          </a:p>
        </p:txBody>
      </p:sp>
    </p:spTree>
    <p:extLst>
      <p:ext uri="{BB962C8B-B14F-4D97-AF65-F5344CB8AC3E}">
        <p14:creationId xmlns:p14="http://schemas.microsoft.com/office/powerpoint/2010/main" val="24101649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Being conflict sensitive when we collect data</a:t>
            </a:r>
          </a:p>
        </p:txBody>
      </p:sp>
      <p:sp>
        <p:nvSpPr>
          <p:cNvPr id="3" name="Content Placeholder 2"/>
          <p:cNvSpPr>
            <a:spLocks noGrp="1"/>
          </p:cNvSpPr>
          <p:nvPr>
            <p:ph idx="1"/>
          </p:nvPr>
        </p:nvSpPr>
        <p:spPr/>
        <p:txBody>
          <a:bodyPr>
            <a:normAutofit lnSpcReduction="10000"/>
          </a:bodyPr>
          <a:lstStyle/>
          <a:p>
            <a:pPr marL="0" indent="0">
              <a:buFont typeface="Wingdings" charset="0"/>
              <a:buNone/>
              <a:defRPr/>
            </a:pPr>
            <a:endParaRPr lang="en-US" sz="3600" dirty="0"/>
          </a:p>
          <a:p>
            <a:pPr>
              <a:buFont typeface="Wingdings" charset="0"/>
              <a:buChar char="§"/>
              <a:defRPr/>
            </a:pPr>
            <a:r>
              <a:rPr lang="en-US" dirty="0"/>
              <a:t>Whose perspectives do we need to hear?</a:t>
            </a:r>
          </a:p>
          <a:p>
            <a:pPr>
              <a:buFont typeface="Wingdings" charset="0"/>
              <a:buChar char="§"/>
              <a:defRPr/>
            </a:pPr>
            <a:r>
              <a:rPr lang="en-US" dirty="0"/>
              <a:t>How should we reach those people?</a:t>
            </a:r>
          </a:p>
          <a:p>
            <a:pPr>
              <a:buFont typeface="Wingdings" charset="0"/>
              <a:buChar char="§"/>
              <a:defRPr/>
            </a:pPr>
            <a:r>
              <a:rPr lang="en-US" dirty="0"/>
              <a:t>How will the data collectors be perceived by the people being consulted?</a:t>
            </a:r>
          </a:p>
          <a:p>
            <a:pPr>
              <a:buFont typeface="Wingdings" charset="0"/>
              <a:buChar char="§"/>
              <a:defRPr/>
            </a:pPr>
            <a:r>
              <a:rPr lang="en-US" dirty="0"/>
              <a:t>Will people feel safe to speak? </a:t>
            </a:r>
          </a:p>
          <a:p>
            <a:pPr>
              <a:buFont typeface="Wingdings" charset="0"/>
              <a:buChar char="§"/>
              <a:defRPr/>
            </a:pPr>
            <a:r>
              <a:rPr lang="en-US" dirty="0"/>
              <a:t>Will people become angry when reflecting on our questions?</a:t>
            </a:r>
            <a:endParaRPr lang="en-US" sz="3600" dirty="0"/>
          </a:p>
          <a:p>
            <a:pPr>
              <a:buFont typeface="Wingdings" charset="0"/>
              <a:buChar char="§"/>
              <a:defRPr/>
            </a:pPr>
            <a:endParaRPr lang="en-US" sz="3600" dirty="0"/>
          </a:p>
          <a:p>
            <a:pPr>
              <a:buFont typeface="Wingdings" charset="0"/>
              <a:buChar char="§"/>
              <a:defRPr/>
            </a:pPr>
            <a:endParaRPr lang="en-US" sz="3600" dirty="0"/>
          </a:p>
          <a:p>
            <a:endParaRPr lang="en-US" dirty="0"/>
          </a:p>
        </p:txBody>
      </p:sp>
    </p:spTree>
    <p:extLst>
      <p:ext uri="{BB962C8B-B14F-4D97-AF65-F5344CB8AC3E}">
        <p14:creationId xmlns:p14="http://schemas.microsoft.com/office/powerpoint/2010/main" val="180808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Being conflict sensitive when we analyze data</a:t>
            </a:r>
          </a:p>
        </p:txBody>
      </p:sp>
      <p:sp>
        <p:nvSpPr>
          <p:cNvPr id="3" name="Content Placeholder 2"/>
          <p:cNvSpPr>
            <a:spLocks noGrp="1"/>
          </p:cNvSpPr>
          <p:nvPr>
            <p:ph idx="1"/>
          </p:nvPr>
        </p:nvSpPr>
        <p:spPr/>
        <p:txBody>
          <a:bodyPr>
            <a:normAutofit fontScale="85000" lnSpcReduction="20000"/>
          </a:bodyPr>
          <a:lstStyle/>
          <a:p>
            <a:pPr marL="0" indent="-3175">
              <a:buFont typeface="Wingdings" charset="0"/>
              <a:buNone/>
              <a:defRPr/>
            </a:pPr>
            <a:r>
              <a:rPr lang="en-US" b="1" dirty="0"/>
              <a:t>Triangulation </a:t>
            </a:r>
          </a:p>
          <a:p>
            <a:pPr marL="454025" indent="-457200">
              <a:defRPr/>
            </a:pPr>
            <a:r>
              <a:rPr lang="en-US" dirty="0"/>
              <a:t>comparing information gathered across different sources </a:t>
            </a:r>
          </a:p>
          <a:p>
            <a:pPr marL="454025" indent="-457200">
              <a:defRPr/>
            </a:pPr>
            <a:r>
              <a:rPr lang="en-US" dirty="0"/>
              <a:t>Outliers</a:t>
            </a:r>
          </a:p>
          <a:p>
            <a:pPr marL="0" indent="-3175">
              <a:buFont typeface="Wingdings" charset="0"/>
              <a:buNone/>
              <a:defRPr/>
            </a:pPr>
            <a:endParaRPr lang="en-US" sz="1600" dirty="0"/>
          </a:p>
          <a:p>
            <a:pPr marL="0" indent="-3175">
              <a:buFont typeface="Wingdings" charset="0"/>
              <a:buNone/>
              <a:defRPr/>
            </a:pPr>
            <a:r>
              <a:rPr lang="en-US" b="1" dirty="0"/>
              <a:t>Disaggregation</a:t>
            </a:r>
          </a:p>
          <a:p>
            <a:pPr marL="454025" indent="-457200">
              <a:defRPr/>
            </a:pPr>
            <a:r>
              <a:rPr lang="en-US" dirty="0"/>
              <a:t>separating information according to different characteristics</a:t>
            </a:r>
          </a:p>
          <a:p>
            <a:pPr marL="0" indent="-3175">
              <a:buFont typeface="Wingdings" charset="0"/>
              <a:buNone/>
              <a:defRPr/>
            </a:pPr>
            <a:endParaRPr lang="en-US" sz="1600" dirty="0"/>
          </a:p>
          <a:p>
            <a:pPr marL="0" indent="-3175">
              <a:buFont typeface="Wingdings" charset="0"/>
              <a:buNone/>
              <a:defRPr/>
            </a:pPr>
            <a:r>
              <a:rPr lang="en-US" b="1" dirty="0"/>
              <a:t>Validation</a:t>
            </a:r>
          </a:p>
          <a:p>
            <a:pPr>
              <a:defRPr/>
            </a:pPr>
            <a:r>
              <a:rPr lang="en-US" dirty="0"/>
              <a:t>presentation of information to people familiar with the issues in order to elicit their feedback on accuracy</a:t>
            </a:r>
          </a:p>
        </p:txBody>
      </p:sp>
    </p:spTree>
    <p:extLst>
      <p:ext uri="{BB962C8B-B14F-4D97-AF65-F5344CB8AC3E}">
        <p14:creationId xmlns:p14="http://schemas.microsoft.com/office/powerpoint/2010/main" val="102599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Think, Pair, Share: How does conflict interact with teaching and learning?</a:t>
            </a:r>
          </a:p>
        </p:txBody>
      </p:sp>
      <p:graphicFrame>
        <p:nvGraphicFramePr>
          <p:cNvPr id="5" name="Content Placeholder 1"/>
          <p:cNvGraphicFramePr>
            <a:graphicFrameLocks/>
          </p:cNvGraphicFramePr>
          <p:nvPr>
            <p:extLst/>
          </p:nvPr>
        </p:nvGraphicFramePr>
        <p:xfrm>
          <a:off x="1143000" y="1981200"/>
          <a:ext cx="7239000" cy="39925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59197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Parts to Conflict Sensitive MEL</a:t>
            </a:r>
          </a:p>
        </p:txBody>
      </p:sp>
      <p:graphicFrame>
        <p:nvGraphicFramePr>
          <p:cNvPr id="7" name="Diagram 6">
            <a:extLst>
              <a:ext uri="{FF2B5EF4-FFF2-40B4-BE49-F238E27FC236}">
                <a16:creationId xmlns:a16="http://schemas.microsoft.com/office/drawing/2014/main" id="{192B9DC6-B128-4B3D-928D-5DD2B5FAEAB5}"/>
              </a:ext>
            </a:extLst>
          </p:cNvPr>
          <p:cNvGraphicFramePr/>
          <p:nvPr>
            <p:extLst/>
          </p:nvPr>
        </p:nvGraphicFramePr>
        <p:xfrm>
          <a:off x="381000" y="1295400"/>
          <a:ext cx="852247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079AA716-B6BE-4F16-8C8B-0598F5B95A43}"/>
              </a:ext>
            </a:extLst>
          </p:cNvPr>
          <p:cNvSpPr/>
          <p:nvPr/>
        </p:nvSpPr>
        <p:spPr>
          <a:xfrm>
            <a:off x="13596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E0000"/>
                </a:solidFill>
                <a:effectLst/>
                <a:uLnTx/>
                <a:uFillTx/>
                <a:latin typeface="Calibri"/>
                <a:ea typeface="+mn-ea"/>
                <a:cs typeface="+mn-cs"/>
              </a:rPr>
              <a:t>1</a:t>
            </a:r>
          </a:p>
        </p:txBody>
      </p:sp>
      <p:sp>
        <p:nvSpPr>
          <p:cNvPr id="9" name="Rectangle 8">
            <a:extLst>
              <a:ext uri="{FF2B5EF4-FFF2-40B4-BE49-F238E27FC236}">
                <a16:creationId xmlns:a16="http://schemas.microsoft.com/office/drawing/2014/main" id="{0AF428E0-CFDF-4516-8DD8-38961CDCD1F3}"/>
              </a:ext>
            </a:extLst>
          </p:cNvPr>
          <p:cNvSpPr/>
          <p:nvPr/>
        </p:nvSpPr>
        <p:spPr>
          <a:xfrm>
            <a:off x="4106512" y="4648200"/>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92D050"/>
                </a:solidFill>
                <a:effectLst/>
                <a:uLnTx/>
                <a:uFillTx/>
                <a:latin typeface="Calibri"/>
                <a:ea typeface="+mn-ea"/>
                <a:cs typeface="+mn-cs"/>
              </a:rPr>
              <a:t>2</a:t>
            </a:r>
          </a:p>
        </p:txBody>
      </p:sp>
      <p:sp>
        <p:nvSpPr>
          <p:cNvPr id="10" name="Rectangle 9">
            <a:extLst>
              <a:ext uri="{FF2B5EF4-FFF2-40B4-BE49-F238E27FC236}">
                <a16:creationId xmlns:a16="http://schemas.microsoft.com/office/drawing/2014/main" id="{30FCDBDD-7C59-45B4-ABF9-00071570E835}"/>
              </a:ext>
            </a:extLst>
          </p:cNvPr>
          <p:cNvSpPr/>
          <p:nvPr/>
        </p:nvSpPr>
        <p:spPr>
          <a:xfrm>
            <a:off x="71508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DB3E2"/>
                </a:solidFill>
                <a:effectLst/>
                <a:uLnTx/>
                <a:uFillTx/>
                <a:latin typeface="Calibri"/>
                <a:ea typeface="+mn-ea"/>
                <a:cs typeface="+mn-cs"/>
              </a:rPr>
              <a:t>3</a:t>
            </a:r>
          </a:p>
        </p:txBody>
      </p:sp>
    </p:spTree>
    <p:extLst>
      <p:ext uri="{BB962C8B-B14F-4D97-AF65-F5344CB8AC3E}">
        <p14:creationId xmlns:p14="http://schemas.microsoft.com/office/powerpoint/2010/main" val="10599900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DD2F-EF0D-400C-8AE3-51CBCB4C77B0}"/>
              </a:ext>
            </a:extLst>
          </p:cNvPr>
          <p:cNvSpPr>
            <a:spLocks noGrp="1"/>
          </p:cNvSpPr>
          <p:nvPr>
            <p:ph type="title"/>
          </p:nvPr>
        </p:nvSpPr>
        <p:spPr>
          <a:xfrm>
            <a:off x="1447800" y="3505200"/>
            <a:ext cx="6248400" cy="1249362"/>
          </a:xfrm>
        </p:spPr>
        <p:txBody>
          <a:bodyPr>
            <a:normAutofit fontScale="90000"/>
          </a:bodyPr>
          <a:lstStyle/>
          <a:p>
            <a:r>
              <a:rPr lang="en-US" dirty="0"/>
              <a:t>Part 2: How does the MEL system assess changing contextual conditions and work with program management to adapt?</a:t>
            </a:r>
            <a:br>
              <a:rPr lang="en-US" dirty="0"/>
            </a:br>
            <a:br>
              <a:rPr lang="en-US" dirty="0"/>
            </a:br>
            <a:endParaRPr lang="en-US" dirty="0"/>
          </a:p>
        </p:txBody>
      </p:sp>
    </p:spTree>
    <p:extLst>
      <p:ext uri="{BB962C8B-B14F-4D97-AF65-F5344CB8AC3E}">
        <p14:creationId xmlns:p14="http://schemas.microsoft.com/office/powerpoint/2010/main" val="1868336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3242" y="533400"/>
            <a:ext cx="7060758" cy="1249362"/>
          </a:xfrm>
        </p:spPr>
        <p:txBody>
          <a:bodyPr>
            <a:normAutofit fontScale="90000"/>
          </a:bodyPr>
          <a:lstStyle/>
          <a:p>
            <a:r>
              <a:rPr lang="en-US" dirty="0"/>
              <a:t>Keeping the conflict analysis live through rolling assessments</a:t>
            </a:r>
          </a:p>
        </p:txBody>
      </p:sp>
      <p:graphicFrame>
        <p:nvGraphicFramePr>
          <p:cNvPr id="4" name="Diagram 3">
            <a:extLst>
              <a:ext uri="{FF2B5EF4-FFF2-40B4-BE49-F238E27FC236}">
                <a16:creationId xmlns:a16="http://schemas.microsoft.com/office/drawing/2014/main" id="{55D0C40C-4445-40CB-90F6-614E8BE088F7}"/>
              </a:ext>
            </a:extLst>
          </p:cNvPr>
          <p:cNvGraphicFramePr/>
          <p:nvPr>
            <p:extLst/>
          </p:nvPr>
        </p:nvGraphicFramePr>
        <p:xfrm>
          <a:off x="4191000" y="2095500"/>
          <a:ext cx="5003358"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642ECF13-33E9-42BB-A6B3-016F149D4FEA}"/>
              </a:ext>
            </a:extLst>
          </p:cNvPr>
          <p:cNvSpPr txBox="1"/>
          <p:nvPr/>
        </p:nvSpPr>
        <p:spPr>
          <a:xfrm>
            <a:off x="609600" y="2726204"/>
            <a:ext cx="37338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1F497D"/>
                </a:solidFill>
                <a:effectLst/>
                <a:uLnTx/>
                <a:uFillTx/>
                <a:latin typeface="Calibri"/>
                <a:ea typeface="+mn-ea"/>
                <a:cs typeface="+mn-cs"/>
              </a:rPr>
              <a:t>Conflict Analysis </a:t>
            </a:r>
          </a:p>
        </p:txBody>
      </p:sp>
      <p:sp>
        <p:nvSpPr>
          <p:cNvPr id="5" name="Arrow: Right 4">
            <a:extLst>
              <a:ext uri="{FF2B5EF4-FFF2-40B4-BE49-F238E27FC236}">
                <a16:creationId xmlns:a16="http://schemas.microsoft.com/office/drawing/2014/main" id="{BBED1C8C-4E6E-4F02-A512-43B0818595C3}"/>
              </a:ext>
            </a:extLst>
          </p:cNvPr>
          <p:cNvSpPr/>
          <p:nvPr/>
        </p:nvSpPr>
        <p:spPr>
          <a:xfrm>
            <a:off x="3505200" y="3505200"/>
            <a:ext cx="838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7428461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1065-B4B5-4B30-8E9D-8F8D2701657C}"/>
              </a:ext>
            </a:extLst>
          </p:cNvPr>
          <p:cNvSpPr>
            <a:spLocks noGrp="1"/>
          </p:cNvSpPr>
          <p:nvPr>
            <p:ph type="title"/>
          </p:nvPr>
        </p:nvSpPr>
        <p:spPr/>
        <p:txBody>
          <a:bodyPr/>
          <a:lstStyle/>
          <a:p>
            <a:r>
              <a:rPr lang="en-US" dirty="0"/>
              <a:t>Rolling Assessments</a:t>
            </a:r>
          </a:p>
        </p:txBody>
      </p:sp>
      <p:sp>
        <p:nvSpPr>
          <p:cNvPr id="3" name="Content Placeholder 2">
            <a:extLst>
              <a:ext uri="{FF2B5EF4-FFF2-40B4-BE49-F238E27FC236}">
                <a16:creationId xmlns:a16="http://schemas.microsoft.com/office/drawing/2014/main" id="{A94977A8-813F-467D-9450-3EB68A401B78}"/>
              </a:ext>
            </a:extLst>
          </p:cNvPr>
          <p:cNvSpPr>
            <a:spLocks noGrp="1"/>
          </p:cNvSpPr>
          <p:nvPr>
            <p:ph sz="half" idx="1"/>
          </p:nvPr>
        </p:nvSpPr>
        <p:spPr>
          <a:xfrm>
            <a:off x="457200" y="1447800"/>
            <a:ext cx="8229600" cy="4114800"/>
          </a:xfrm>
        </p:spPr>
        <p:txBody>
          <a:bodyPr>
            <a:normAutofit/>
          </a:bodyPr>
          <a:lstStyle/>
          <a:p>
            <a:r>
              <a:rPr lang="en-US" dirty="0"/>
              <a:t>Build on the conflict analysis (i.e. RERA) findings to monitor key contextual factors </a:t>
            </a:r>
          </a:p>
          <a:p>
            <a:r>
              <a:rPr lang="en-US" dirty="0"/>
              <a:t>How often? Frequency of monitoring depends on the pace of change in any context </a:t>
            </a:r>
          </a:p>
          <a:p>
            <a:r>
              <a:rPr lang="en-US" dirty="0"/>
              <a:t>Coordinate/collaborate with other actors working in the area to share contextual data</a:t>
            </a:r>
          </a:p>
          <a:p>
            <a:r>
              <a:rPr lang="en-US" dirty="0"/>
              <a:t>Build monitoring tools into programmatic activities</a:t>
            </a:r>
          </a:p>
        </p:txBody>
      </p:sp>
      <p:pic>
        <p:nvPicPr>
          <p:cNvPr id="5" name="Picture 4">
            <a:extLst>
              <a:ext uri="{FF2B5EF4-FFF2-40B4-BE49-F238E27FC236}">
                <a16:creationId xmlns:a16="http://schemas.microsoft.com/office/drawing/2014/main" id="{34C3DFD4-F104-4907-8E5A-D2D663BE4016}"/>
              </a:ext>
            </a:extLst>
          </p:cNvPr>
          <p:cNvPicPr>
            <a:picLocks noChangeAspect="1"/>
          </p:cNvPicPr>
          <p:nvPr/>
        </p:nvPicPr>
        <p:blipFill>
          <a:blip r:embed="rId2"/>
          <a:stretch>
            <a:fillRect/>
          </a:stretch>
        </p:blipFill>
        <p:spPr>
          <a:xfrm>
            <a:off x="838200" y="4854245"/>
            <a:ext cx="7620000" cy="959509"/>
          </a:xfrm>
          <a:prstGeom prst="rect">
            <a:avLst/>
          </a:prstGeom>
        </p:spPr>
      </p:pic>
    </p:spTree>
    <p:extLst>
      <p:ext uri="{BB962C8B-B14F-4D97-AF65-F5344CB8AC3E}">
        <p14:creationId xmlns:p14="http://schemas.microsoft.com/office/powerpoint/2010/main" val="37303538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3FE0-1090-43F9-957D-53465E1C7DFF}"/>
              </a:ext>
            </a:extLst>
          </p:cNvPr>
          <p:cNvSpPr>
            <a:spLocks noGrp="1"/>
          </p:cNvSpPr>
          <p:nvPr>
            <p:ph type="title"/>
          </p:nvPr>
        </p:nvSpPr>
        <p:spPr/>
        <p:txBody>
          <a:bodyPr/>
          <a:lstStyle/>
          <a:p>
            <a:r>
              <a:rPr lang="en-US" dirty="0"/>
              <a:t>Adaptive Management</a:t>
            </a:r>
          </a:p>
        </p:txBody>
      </p:sp>
      <p:pic>
        <p:nvPicPr>
          <p:cNvPr id="1026" name="Picture 2" descr="Image result for embrace uncertainty">
            <a:extLst>
              <a:ext uri="{FF2B5EF4-FFF2-40B4-BE49-F238E27FC236}">
                <a16:creationId xmlns:a16="http://schemas.microsoft.com/office/drawing/2014/main" id="{CEC6D978-78AF-4853-B98B-FE2B52985B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8" y="3657600"/>
            <a:ext cx="835342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embrace uncertainty">
            <a:extLst>
              <a:ext uri="{FF2B5EF4-FFF2-40B4-BE49-F238E27FC236}">
                <a16:creationId xmlns:a16="http://schemas.microsoft.com/office/drawing/2014/main" id="{EE9D3761-4FBA-4E31-9747-812BACB6AE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752600"/>
            <a:ext cx="5562600" cy="220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8361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3FE0-1090-43F9-957D-53465E1C7DFF}"/>
              </a:ext>
            </a:extLst>
          </p:cNvPr>
          <p:cNvSpPr>
            <a:spLocks noGrp="1"/>
          </p:cNvSpPr>
          <p:nvPr>
            <p:ph type="title"/>
          </p:nvPr>
        </p:nvSpPr>
        <p:spPr/>
        <p:txBody>
          <a:bodyPr/>
          <a:lstStyle/>
          <a:p>
            <a:r>
              <a:rPr lang="en-US" dirty="0"/>
              <a:t>Adaptive Management</a:t>
            </a:r>
          </a:p>
        </p:txBody>
      </p:sp>
      <p:sp>
        <p:nvSpPr>
          <p:cNvPr id="4" name="Content Placeholder 3">
            <a:extLst>
              <a:ext uri="{FF2B5EF4-FFF2-40B4-BE49-F238E27FC236}">
                <a16:creationId xmlns:a16="http://schemas.microsoft.com/office/drawing/2014/main" id="{3A48ED07-C5D8-42E9-B6A8-B2C2CEDAC63F}"/>
              </a:ext>
            </a:extLst>
          </p:cNvPr>
          <p:cNvSpPr>
            <a:spLocks noGrp="1"/>
          </p:cNvSpPr>
          <p:nvPr>
            <p:ph sz="half" idx="2"/>
          </p:nvPr>
        </p:nvSpPr>
        <p:spPr>
          <a:xfrm>
            <a:off x="533400" y="1524000"/>
            <a:ext cx="8458200" cy="4525963"/>
          </a:xfrm>
        </p:spPr>
        <p:txBody>
          <a:bodyPr>
            <a:normAutofit lnSpcReduction="10000"/>
          </a:bodyPr>
          <a:lstStyle/>
          <a:p>
            <a:r>
              <a:rPr lang="en-US" dirty="0"/>
              <a:t>Scenario mapping ahead of program implementation</a:t>
            </a:r>
          </a:p>
          <a:p>
            <a:r>
              <a:rPr lang="en-US" dirty="0"/>
              <a:t>Feedback Loops drawing on the MEL System to test Theories of Change (TOC), Learn, and Adapt</a:t>
            </a:r>
          </a:p>
          <a:p>
            <a:pPr lvl="1"/>
            <a:r>
              <a:rPr lang="en-US" dirty="0"/>
              <a:t>Use dashboards, data visualizations to capture early outcomes and contextual changes</a:t>
            </a:r>
          </a:p>
          <a:p>
            <a:pPr lvl="1"/>
            <a:r>
              <a:rPr lang="en-US" dirty="0"/>
              <a:t>Analysis and discussion of data and learning, incorporating the insights of front-line workers</a:t>
            </a:r>
          </a:p>
          <a:p>
            <a:pPr lvl="1"/>
            <a:r>
              <a:rPr lang="en-US" dirty="0"/>
              <a:t>Form action plans on what needs to be done differently, including revised TOC and setting new targets</a:t>
            </a:r>
          </a:p>
          <a:p>
            <a:pPr lvl="1"/>
            <a:r>
              <a:rPr lang="en-US" dirty="0"/>
              <a:t>Implementing action plans and continuing to adapt as needed</a:t>
            </a:r>
          </a:p>
          <a:p>
            <a:endParaRPr lang="en-US" dirty="0"/>
          </a:p>
        </p:txBody>
      </p:sp>
    </p:spTree>
    <p:extLst>
      <p:ext uri="{BB962C8B-B14F-4D97-AF65-F5344CB8AC3E}">
        <p14:creationId xmlns:p14="http://schemas.microsoft.com/office/powerpoint/2010/main" val="41144733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 Parts to Conflict Sensitive MEL</a:t>
            </a:r>
          </a:p>
        </p:txBody>
      </p:sp>
      <p:graphicFrame>
        <p:nvGraphicFramePr>
          <p:cNvPr id="7" name="Diagram 6">
            <a:extLst>
              <a:ext uri="{FF2B5EF4-FFF2-40B4-BE49-F238E27FC236}">
                <a16:creationId xmlns:a16="http://schemas.microsoft.com/office/drawing/2014/main" id="{F26138D4-1CB6-4261-8012-D44009C31C95}"/>
              </a:ext>
            </a:extLst>
          </p:cNvPr>
          <p:cNvGraphicFramePr/>
          <p:nvPr>
            <p:extLst/>
          </p:nvPr>
        </p:nvGraphicFramePr>
        <p:xfrm>
          <a:off x="381000" y="1295400"/>
          <a:ext cx="8522473"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35AFB4C2-C4BA-4F17-A621-7E3569185A53}"/>
              </a:ext>
            </a:extLst>
          </p:cNvPr>
          <p:cNvSpPr/>
          <p:nvPr/>
        </p:nvSpPr>
        <p:spPr>
          <a:xfrm>
            <a:off x="13596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E0000"/>
                </a:solidFill>
                <a:effectLst/>
                <a:uLnTx/>
                <a:uFillTx/>
                <a:latin typeface="Calibri"/>
                <a:ea typeface="+mn-ea"/>
                <a:cs typeface="+mn-cs"/>
              </a:rPr>
              <a:t>1</a:t>
            </a:r>
          </a:p>
        </p:txBody>
      </p:sp>
      <p:sp>
        <p:nvSpPr>
          <p:cNvPr id="9" name="Rectangle 8">
            <a:extLst>
              <a:ext uri="{FF2B5EF4-FFF2-40B4-BE49-F238E27FC236}">
                <a16:creationId xmlns:a16="http://schemas.microsoft.com/office/drawing/2014/main" id="{DD922B39-FB3C-4FAE-826C-F5C801EC1211}"/>
              </a:ext>
            </a:extLst>
          </p:cNvPr>
          <p:cNvSpPr/>
          <p:nvPr/>
        </p:nvSpPr>
        <p:spPr>
          <a:xfrm>
            <a:off x="4106512" y="4648200"/>
            <a:ext cx="535724"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92D050"/>
                </a:solidFill>
                <a:effectLst/>
                <a:uLnTx/>
                <a:uFillTx/>
                <a:latin typeface="Calibri"/>
                <a:ea typeface="+mn-ea"/>
                <a:cs typeface="+mn-cs"/>
              </a:rPr>
              <a:t>2</a:t>
            </a:r>
          </a:p>
        </p:txBody>
      </p:sp>
      <p:sp>
        <p:nvSpPr>
          <p:cNvPr id="10" name="Rectangle 9">
            <a:extLst>
              <a:ext uri="{FF2B5EF4-FFF2-40B4-BE49-F238E27FC236}">
                <a16:creationId xmlns:a16="http://schemas.microsoft.com/office/drawing/2014/main" id="{0F2F27E3-3AF2-46C7-AA6F-58EE0F3291C7}"/>
              </a:ext>
            </a:extLst>
          </p:cNvPr>
          <p:cNvSpPr/>
          <p:nvPr/>
        </p:nvSpPr>
        <p:spPr>
          <a:xfrm>
            <a:off x="7150873" y="1981200"/>
            <a:ext cx="53572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solidFill>
                  <a:srgbClr val="8DB3E2"/>
                </a:solidFill>
                <a:effectLst/>
                <a:uLnTx/>
                <a:uFillTx/>
                <a:latin typeface="Calibri"/>
                <a:ea typeface="+mn-ea"/>
                <a:cs typeface="+mn-cs"/>
              </a:rPr>
              <a:t>3</a:t>
            </a:r>
          </a:p>
        </p:txBody>
      </p:sp>
    </p:spTree>
    <p:extLst>
      <p:ext uri="{BB962C8B-B14F-4D97-AF65-F5344CB8AC3E}">
        <p14:creationId xmlns:p14="http://schemas.microsoft.com/office/powerpoint/2010/main" val="14123943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BDD2F-EF0D-400C-8AE3-51CBCB4C77B0}"/>
              </a:ext>
            </a:extLst>
          </p:cNvPr>
          <p:cNvSpPr>
            <a:spLocks noGrp="1"/>
          </p:cNvSpPr>
          <p:nvPr>
            <p:ph type="title"/>
          </p:nvPr>
        </p:nvSpPr>
        <p:spPr>
          <a:xfrm>
            <a:off x="1524000" y="3810000"/>
            <a:ext cx="6248400" cy="1249362"/>
          </a:xfrm>
        </p:spPr>
        <p:txBody>
          <a:bodyPr>
            <a:normAutofit fontScale="90000"/>
          </a:bodyPr>
          <a:lstStyle/>
          <a:p>
            <a:r>
              <a:rPr lang="en-US" dirty="0"/>
              <a:t>Part 3: How conflict sensitive is the program? What actions can be taken to improve conflict-sensitivity? </a:t>
            </a:r>
            <a:br>
              <a:rPr lang="en-US" dirty="0"/>
            </a:br>
            <a:br>
              <a:rPr lang="en-US" dirty="0"/>
            </a:br>
            <a:br>
              <a:rPr lang="en-US" dirty="0"/>
            </a:br>
            <a:endParaRPr lang="en-US" dirty="0"/>
          </a:p>
        </p:txBody>
      </p:sp>
    </p:spTree>
    <p:extLst>
      <p:ext uri="{BB962C8B-B14F-4D97-AF65-F5344CB8AC3E}">
        <p14:creationId xmlns:p14="http://schemas.microsoft.com/office/powerpoint/2010/main" val="1686426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INEE CSE Pack Reflection Tool</a:t>
            </a:r>
          </a:p>
        </p:txBody>
      </p:sp>
      <p:pic>
        <p:nvPicPr>
          <p:cNvPr id="4" name="Picture 3" descr="Reflection Tool Table.png"/>
          <p:cNvPicPr>
            <a:picLocks noChangeAspect="1"/>
          </p:cNvPicPr>
          <p:nvPr/>
        </p:nvPicPr>
        <p:blipFill rotWithShape="1">
          <a:blip r:embed="rId2" cstate="print"/>
          <a:srcRect l="7006" r="5312"/>
          <a:stretch/>
        </p:blipFill>
        <p:spPr bwMode="auto">
          <a:xfrm>
            <a:off x="172865" y="1219200"/>
            <a:ext cx="8961437" cy="5791200"/>
          </a:xfrm>
          <a:prstGeom prst="rect">
            <a:avLst/>
          </a:prstGeom>
          <a:noFill/>
          <a:ln w="9525">
            <a:noFill/>
            <a:miter lim="800000"/>
            <a:headEnd/>
            <a:tailEnd/>
          </a:ln>
        </p:spPr>
      </p:pic>
      <p:grpSp>
        <p:nvGrpSpPr>
          <p:cNvPr id="5" name="Group 4"/>
          <p:cNvGrpSpPr>
            <a:grpSpLocks/>
          </p:cNvGrpSpPr>
          <p:nvPr/>
        </p:nvGrpSpPr>
        <p:grpSpPr bwMode="auto">
          <a:xfrm>
            <a:off x="369888" y="1707247"/>
            <a:ext cx="2514600" cy="1028700"/>
            <a:chOff x="866775" y="1308616"/>
            <a:chExt cx="2514600" cy="1028700"/>
          </a:xfrm>
        </p:grpSpPr>
        <p:sp>
          <p:nvSpPr>
            <p:cNvPr id="6" name="Oval 5"/>
            <p:cNvSpPr/>
            <p:nvPr/>
          </p:nvSpPr>
          <p:spPr>
            <a:xfrm>
              <a:off x="866775" y="1308616"/>
              <a:ext cx="2514600" cy="1028700"/>
            </a:xfrm>
            <a:prstGeom prst="ellipse">
              <a:avLst/>
            </a:prstGeom>
            <a:solidFill>
              <a:srgbClr val="CC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7" name="TextBox 7"/>
            <p:cNvSpPr txBox="1">
              <a:spLocks noChangeArrowheads="1"/>
            </p:cNvSpPr>
            <p:nvPr/>
          </p:nvSpPr>
          <p:spPr bwMode="auto">
            <a:xfrm>
              <a:off x="1310490" y="1668845"/>
              <a:ext cx="1714500"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Questions</a:t>
              </a:r>
              <a:endParaRPr kumimoji="0" lang="en-GB" sz="2000" b="1" i="0" u="none" strike="noStrike" kern="1200" cap="none" spc="0" normalizeH="0" baseline="0" noProof="0" dirty="0">
                <a:ln>
                  <a:noFill/>
                </a:ln>
                <a:solidFill>
                  <a:srgbClr val="1F497D"/>
                </a:solidFill>
                <a:effectLst/>
                <a:uLnTx/>
                <a:uFillTx/>
                <a:latin typeface="Calibri"/>
                <a:ea typeface="+mn-ea"/>
                <a:cs typeface="+mn-cs"/>
              </a:endParaRPr>
            </a:p>
          </p:txBody>
        </p:sp>
      </p:grpSp>
      <p:grpSp>
        <p:nvGrpSpPr>
          <p:cNvPr id="8" name="Group 7"/>
          <p:cNvGrpSpPr>
            <a:grpSpLocks/>
          </p:cNvGrpSpPr>
          <p:nvPr/>
        </p:nvGrpSpPr>
        <p:grpSpPr bwMode="auto">
          <a:xfrm>
            <a:off x="3184525" y="1688197"/>
            <a:ext cx="2797175" cy="1066800"/>
            <a:chOff x="3381375" y="1270516"/>
            <a:chExt cx="2333625" cy="1066800"/>
          </a:xfrm>
        </p:grpSpPr>
        <p:sp>
          <p:nvSpPr>
            <p:cNvPr id="9" name="Oval 8"/>
            <p:cNvSpPr/>
            <p:nvPr/>
          </p:nvSpPr>
          <p:spPr>
            <a:xfrm>
              <a:off x="3381375" y="1270516"/>
              <a:ext cx="2333625" cy="1066800"/>
            </a:xfrm>
            <a:prstGeom prst="ellipse">
              <a:avLst/>
            </a:prstGeom>
            <a:solidFill>
              <a:srgbClr val="CC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Box 10"/>
            <p:cNvSpPr txBox="1">
              <a:spLocks noChangeArrowheads="1"/>
            </p:cNvSpPr>
            <p:nvPr/>
          </p:nvSpPr>
          <p:spPr bwMode="auto">
            <a:xfrm>
              <a:off x="3714750" y="1567934"/>
              <a:ext cx="1985932" cy="400110"/>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F497D"/>
                  </a:solidFill>
                  <a:effectLst/>
                  <a:uLnTx/>
                  <a:uFillTx/>
                  <a:latin typeface="Calibri"/>
                  <a:ea typeface="+mn-ea"/>
                  <a:cs typeface="+mn-cs"/>
                </a:rPr>
                <a:t>Your Responses</a:t>
              </a:r>
              <a:endParaRPr kumimoji="0" lang="en-GB" sz="2000" b="1" i="0" u="none" strike="noStrike" kern="1200" cap="none" spc="0" normalizeH="0" baseline="0" noProof="0" dirty="0">
                <a:ln>
                  <a:noFill/>
                </a:ln>
                <a:solidFill>
                  <a:srgbClr val="1F497D"/>
                </a:solidFill>
                <a:effectLst/>
                <a:uLnTx/>
                <a:uFillTx/>
                <a:latin typeface="Calibri"/>
                <a:ea typeface="+mn-ea"/>
                <a:cs typeface="+mn-cs"/>
              </a:endParaRPr>
            </a:p>
          </p:txBody>
        </p:sp>
      </p:grpSp>
      <p:grpSp>
        <p:nvGrpSpPr>
          <p:cNvPr id="11" name="Group 10"/>
          <p:cNvGrpSpPr>
            <a:grpSpLocks/>
          </p:cNvGrpSpPr>
          <p:nvPr/>
        </p:nvGrpSpPr>
        <p:grpSpPr bwMode="auto">
          <a:xfrm>
            <a:off x="6281737" y="1734131"/>
            <a:ext cx="2728912" cy="1066800"/>
            <a:chOff x="5715000" y="1308616"/>
            <a:chExt cx="2403464" cy="1066800"/>
          </a:xfrm>
        </p:grpSpPr>
        <p:sp>
          <p:nvSpPr>
            <p:cNvPr id="12" name="Oval 11"/>
            <p:cNvSpPr/>
            <p:nvPr/>
          </p:nvSpPr>
          <p:spPr>
            <a:xfrm>
              <a:off x="5715000" y="1308616"/>
              <a:ext cx="2333555" cy="1066800"/>
            </a:xfrm>
            <a:prstGeom prst="ellipse">
              <a:avLst/>
            </a:prstGeom>
            <a:solidFill>
              <a:srgbClr val="CCCCFF"/>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TextBox 13"/>
            <p:cNvSpPr txBox="1">
              <a:spLocks noChangeArrowheads="1"/>
            </p:cNvSpPr>
            <p:nvPr/>
          </p:nvSpPr>
          <p:spPr bwMode="auto">
            <a:xfrm>
              <a:off x="6024561" y="1518850"/>
              <a:ext cx="2093903" cy="707886"/>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1F497D"/>
                  </a:solidFill>
                  <a:effectLst/>
                  <a:uLnTx/>
                  <a:uFillTx/>
                  <a:latin typeface="Calibri"/>
                  <a:ea typeface="+mn-ea"/>
                  <a:cs typeface="+mn-cs"/>
                </a:rPr>
                <a:t>Follow-up and References</a:t>
              </a:r>
              <a:endParaRPr kumimoji="0" lang="en-GB" sz="2000" b="1" i="0" u="none" strike="noStrike" kern="1200" cap="none" spc="0" normalizeH="0" baseline="0" noProof="0">
                <a:ln>
                  <a:noFill/>
                </a:ln>
                <a:solidFill>
                  <a:srgbClr val="1F497D"/>
                </a:solidFill>
                <a:effectLst/>
                <a:uLnTx/>
                <a:uFillTx/>
                <a:latin typeface="Calibri"/>
                <a:ea typeface="+mn-ea"/>
                <a:cs typeface="+mn-cs"/>
              </a:endParaRPr>
            </a:p>
          </p:txBody>
        </p:sp>
      </p:grpSp>
    </p:spTree>
    <p:extLst>
      <p:ext uri="{BB962C8B-B14F-4D97-AF65-F5344CB8AC3E}">
        <p14:creationId xmlns:p14="http://schemas.microsoft.com/office/powerpoint/2010/main" val="669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fontScale="92500" lnSpcReduction="10000"/>
          </a:bodyPr>
          <a:lstStyle/>
          <a:p>
            <a:pPr marL="0" indent="0">
              <a:buFont typeface="Wingdings" pitchFamily="2" charset="2"/>
              <a:buNone/>
            </a:pPr>
            <a:r>
              <a:rPr lang="en-US" b="1" dirty="0">
                <a:ea typeface="ＭＳ Ｐゴシック" charset="-128"/>
              </a:rPr>
              <a:t>Timing: </a:t>
            </a:r>
            <a:r>
              <a:rPr lang="en-US" dirty="0">
                <a:ea typeface="ＭＳ Ｐゴシック" charset="-128"/>
              </a:rPr>
              <a:t>15 min. individual work, 15 min. discussion</a:t>
            </a:r>
          </a:p>
          <a:p>
            <a:pPr marL="0" indent="0">
              <a:buFont typeface="Wingdings" pitchFamily="2" charset="2"/>
              <a:buNone/>
            </a:pPr>
            <a:r>
              <a:rPr lang="en-US" b="1" dirty="0">
                <a:ea typeface="ＭＳ Ｐゴシック" charset="-128"/>
              </a:rPr>
              <a:t>Instructions: </a:t>
            </a:r>
            <a:endParaRPr lang="en-US" dirty="0">
              <a:ea typeface="ＭＳ Ｐゴシック" charset="-128"/>
            </a:endParaRPr>
          </a:p>
          <a:p>
            <a:pPr marL="0" indent="0">
              <a:buFont typeface="Arial" pitchFamily="34" charset="0"/>
              <a:buAutoNum type="arabicPeriod"/>
            </a:pPr>
            <a:r>
              <a:rPr lang="en-US" dirty="0">
                <a:ea typeface="ＭＳ Ｐゴシック" charset="-128"/>
              </a:rPr>
              <a:t>Take out the Reflection Tool from your participant packet and your Guidance Note.</a:t>
            </a:r>
          </a:p>
          <a:p>
            <a:pPr marL="0" indent="0">
              <a:buFont typeface="Arial" pitchFamily="34" charset="0"/>
              <a:buAutoNum type="arabicPeriod"/>
            </a:pPr>
            <a:r>
              <a:rPr lang="en-US" dirty="0">
                <a:ea typeface="ＭＳ Ｐゴシック" charset="-128"/>
              </a:rPr>
              <a:t>Think of your project and consider what part of the Reflection Tool is most relevant/interesting. </a:t>
            </a:r>
          </a:p>
          <a:p>
            <a:pPr marL="0" indent="0">
              <a:buFont typeface="Arial" pitchFamily="34" charset="0"/>
              <a:buAutoNum type="arabicPeriod"/>
            </a:pPr>
            <a:r>
              <a:rPr lang="en-US" dirty="0">
                <a:ea typeface="ＭＳ Ｐゴシック" charset="-128"/>
              </a:rPr>
              <a:t>Do steps 1-4 of the </a:t>
            </a:r>
            <a:r>
              <a:rPr lang="en-US" altLang="en-US" dirty="0">
                <a:ea typeface="ＭＳ Ｐゴシック" charset="-128"/>
              </a:rPr>
              <a:t>‘</a:t>
            </a:r>
            <a:r>
              <a:rPr lang="en-US" dirty="0">
                <a:ea typeface="ＭＳ Ｐゴシック" charset="-128"/>
              </a:rPr>
              <a:t>How to Use This Tool</a:t>
            </a:r>
            <a:r>
              <a:rPr lang="en-US" altLang="en-US" dirty="0">
                <a:ea typeface="ＭＳ Ｐゴシック" charset="-128"/>
              </a:rPr>
              <a:t>’</a:t>
            </a:r>
            <a:r>
              <a:rPr lang="en-US" dirty="0">
                <a:ea typeface="ＭＳ Ｐゴシック" charset="-128"/>
              </a:rPr>
              <a:t>. </a:t>
            </a:r>
          </a:p>
          <a:p>
            <a:pPr marL="0" indent="0">
              <a:buFont typeface="Arial" pitchFamily="34" charset="0"/>
              <a:buAutoNum type="arabicPeriod"/>
            </a:pPr>
            <a:r>
              <a:rPr lang="en-US" dirty="0">
                <a:ea typeface="ＭＳ Ｐゴシック" charset="-128"/>
              </a:rPr>
              <a:t>Write your answers on your own copy of the Reflection Tool.</a:t>
            </a:r>
          </a:p>
          <a:p>
            <a:endParaRPr lang="en-US" dirty="0"/>
          </a:p>
        </p:txBody>
      </p:sp>
    </p:spTree>
    <p:extLst>
      <p:ext uri="{BB962C8B-B14F-4D97-AF65-F5344CB8AC3E}">
        <p14:creationId xmlns:p14="http://schemas.microsoft.com/office/powerpoint/2010/main" val="89825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ea typeface="ＭＳ Ｐゴシック" charset="-128"/>
              </a:rPr>
              <a:t>Education Assessment and Conflict Example</a:t>
            </a:r>
            <a:endParaRPr lang="en-US" dirty="0"/>
          </a:p>
        </p:txBody>
      </p:sp>
      <p:sp>
        <p:nvSpPr>
          <p:cNvPr id="3" name="Content Placeholder 2"/>
          <p:cNvSpPr>
            <a:spLocks noGrp="1"/>
          </p:cNvSpPr>
          <p:nvPr>
            <p:ph idx="1"/>
          </p:nvPr>
        </p:nvSpPr>
        <p:spPr>
          <a:xfrm>
            <a:off x="457200" y="1600201"/>
            <a:ext cx="8229600" cy="4343400"/>
          </a:xfrm>
        </p:spPr>
        <p:txBody>
          <a:bodyPr>
            <a:normAutofit fontScale="92500"/>
          </a:bodyPr>
          <a:lstStyle/>
          <a:p>
            <a:pPr marL="0" indent="0">
              <a:buNone/>
            </a:pPr>
            <a:r>
              <a:rPr lang="en-US" dirty="0">
                <a:ea typeface="ＭＳ Ｐゴシック" charset="-128"/>
              </a:rPr>
              <a:t>In 2006 an analysis of education in Nepal revealed that eighty percent of private school students passed the School Leaving Certificate examination, compared to 20 percent of government school students. Government schools are instructed </a:t>
            </a:r>
            <a:r>
              <a:rPr lang="en-US" dirty="0"/>
              <a:t>in Nepali language. Private schools are conducted in English. </a:t>
            </a:r>
            <a:r>
              <a:rPr lang="en-US" dirty="0">
                <a:ea typeface="ＭＳ Ｐゴシック" charset="-128"/>
              </a:rPr>
              <a:t>For the School Leaving Certificate Examination, if a student failed in one subject, such as English, they failed the entire exam. </a:t>
            </a:r>
          </a:p>
          <a:p>
            <a:endParaRPr lang="en-US" dirty="0"/>
          </a:p>
        </p:txBody>
      </p:sp>
    </p:spTree>
    <p:extLst>
      <p:ext uri="{BB962C8B-B14F-4D97-AF65-F5344CB8AC3E}">
        <p14:creationId xmlns:p14="http://schemas.microsoft.com/office/powerpoint/2010/main" val="5388679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Discussion</a:t>
            </a:r>
          </a:p>
        </p:txBody>
      </p:sp>
      <p:sp>
        <p:nvSpPr>
          <p:cNvPr id="3" name="Content Placeholder 2"/>
          <p:cNvSpPr>
            <a:spLocks noGrp="1"/>
          </p:cNvSpPr>
          <p:nvPr>
            <p:ph idx="1"/>
          </p:nvPr>
        </p:nvSpPr>
        <p:spPr/>
        <p:txBody>
          <a:bodyPr>
            <a:normAutofit lnSpcReduction="10000"/>
          </a:bodyPr>
          <a:lstStyle/>
          <a:p>
            <a:r>
              <a:rPr lang="en-US" dirty="0"/>
              <a:t>How did it feel to use this tool on a project you are familiar with?</a:t>
            </a:r>
          </a:p>
          <a:p>
            <a:r>
              <a:rPr lang="en-US" dirty="0"/>
              <a:t>How would you consider changing your project based on this exercise? What challenges might you encounter in trying to enact change?</a:t>
            </a:r>
          </a:p>
          <a:p>
            <a:r>
              <a:rPr lang="en-US" dirty="0"/>
              <a:t>Did anything surprise you about this process? Did the questions cause you to challenge any implicit biases or assumptions?</a:t>
            </a:r>
          </a:p>
        </p:txBody>
      </p:sp>
    </p:spTree>
    <p:extLst>
      <p:ext uri="{BB962C8B-B14F-4D97-AF65-F5344CB8AC3E}">
        <p14:creationId xmlns:p14="http://schemas.microsoft.com/office/powerpoint/2010/main" val="4962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a:t>
            </a:r>
          </a:p>
        </p:txBody>
      </p:sp>
      <p:sp>
        <p:nvSpPr>
          <p:cNvPr id="6" name="Content Placeholder 5"/>
          <p:cNvSpPr>
            <a:spLocks noGrp="1"/>
          </p:cNvSpPr>
          <p:nvPr>
            <p:ph idx="1"/>
          </p:nvPr>
        </p:nvSpPr>
        <p:spPr/>
        <p:txBody>
          <a:bodyPr>
            <a:normAutofit lnSpcReduction="10000"/>
          </a:bodyPr>
          <a:lstStyle/>
          <a:p>
            <a:pPr>
              <a:defRPr/>
            </a:pPr>
            <a:r>
              <a:rPr lang="en-GB" dirty="0">
                <a:ea typeface="ＭＳ Ｐゴシック" charset="0"/>
                <a:cs typeface="ＭＳ Ｐゴシック" charset="0"/>
              </a:rPr>
              <a:t>List the three parts of conflict sensitive monitoring and evaluation</a:t>
            </a:r>
          </a:p>
          <a:p>
            <a:pPr lvl="1">
              <a:defRPr/>
            </a:pPr>
            <a:r>
              <a:rPr lang="en-GB" dirty="0">
                <a:ea typeface="ＭＳ Ｐゴシック" charset="0"/>
                <a:cs typeface="ＭＳ Ｐゴシック" charset="0"/>
              </a:rPr>
              <a:t>What does it take for the program’s MEL system to be conflict-sensitive? </a:t>
            </a:r>
          </a:p>
          <a:p>
            <a:pPr lvl="1">
              <a:defRPr/>
            </a:pPr>
            <a:r>
              <a:rPr lang="en-US" dirty="0"/>
              <a:t>How does the MEL system assess changing contextual conditions and work with program management to respond accordingly?</a:t>
            </a:r>
          </a:p>
          <a:p>
            <a:pPr lvl="1">
              <a:defRPr/>
            </a:pPr>
            <a:r>
              <a:rPr lang="en-US" dirty="0"/>
              <a:t>How conflict sensitive is the program? What actions can be taken to improve conflict-sensitivity? </a:t>
            </a:r>
          </a:p>
          <a:p>
            <a:pPr lvl="1">
              <a:defRPr/>
            </a:pPr>
            <a:endParaRPr lang="en-US" dirty="0"/>
          </a:p>
          <a:p>
            <a:pPr lvl="1">
              <a:defRPr/>
            </a:pPr>
            <a:endParaRPr lang="en-GB" dirty="0">
              <a:latin typeface="Arial" charset="0"/>
              <a:ea typeface="ＭＳ Ｐゴシック" charset="0"/>
              <a:cs typeface="ＭＳ Ｐゴシック" charset="0"/>
            </a:endParaRPr>
          </a:p>
          <a:p>
            <a:pPr lvl="1">
              <a:defRPr/>
            </a:pPr>
            <a:endParaRPr lang="en-GB" dirty="0">
              <a:latin typeface="Arial" charset="0"/>
              <a:ea typeface="ＭＳ Ｐゴシック" charset="0"/>
              <a:cs typeface="ＭＳ Ｐゴシック" charset="0"/>
            </a:endParaRPr>
          </a:p>
          <a:p>
            <a:pPr>
              <a:defRPr/>
            </a:pPr>
            <a:endParaRPr lang="en-GB" dirty="0">
              <a:latin typeface="Arial" charset="0"/>
              <a:ea typeface="ＭＳ Ｐゴシック" charset="0"/>
              <a:cs typeface="ＭＳ Ｐゴシック" charset="0"/>
            </a:endParaRPr>
          </a:p>
          <a:p>
            <a:pPr lvl="1">
              <a:defRPr/>
            </a:pPr>
            <a:endParaRPr lang="en-GB"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7908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7" name="Picture 6" descr="IMG_3064.JPG"/>
          <p:cNvPicPr>
            <a:picLocks noChangeAspect="1"/>
          </p:cNvPicPr>
          <p:nvPr/>
        </p:nvPicPr>
        <p:blipFill>
          <a:blip r:embed="rId2" cstate="screen">
            <a:extLst>
              <a:ext uri="{28A0092B-C50C-407E-A947-70E740481C1C}">
                <a14:useLocalDpi xmlns:a14="http://schemas.microsoft.com/office/drawing/2010/main"/>
              </a:ext>
            </a:extLst>
          </a:blip>
          <a:srcRect b="-2162"/>
          <a:stretch>
            <a:fillRect/>
          </a:stretch>
        </p:blipFill>
        <p:spPr bwMode="auto">
          <a:xfrm>
            <a:off x="0" y="17463"/>
            <a:ext cx="9144000" cy="6992937"/>
          </a:xfrm>
          <a:prstGeom prst="rect">
            <a:avLst/>
          </a:prstGeom>
          <a:noFill/>
          <a:ln w="9525">
            <a:noFill/>
            <a:miter lim="800000"/>
            <a:headEnd/>
            <a:tailEnd/>
          </a:ln>
        </p:spPr>
      </p:pic>
      <p:sp>
        <p:nvSpPr>
          <p:cNvPr id="8" name="Rectangle 2"/>
          <p:cNvSpPr txBox="1">
            <a:spLocks noChangeArrowheads="1"/>
          </p:cNvSpPr>
          <p:nvPr/>
        </p:nvSpPr>
        <p:spPr>
          <a:xfrm>
            <a:off x="2286000" y="3657600"/>
            <a:ext cx="6858000" cy="51435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ja-JP" sz="3600" b="0" i="0" u="none" strike="noStrike" kern="1200" cap="none" spc="0" normalizeH="0" baseline="0" noProof="0" dirty="0">
                <a:ln>
                  <a:noFill/>
                </a:ln>
                <a:solidFill>
                  <a:srgbClr val="FFFFFF"/>
                </a:solidFill>
                <a:effectLst/>
                <a:uLnTx/>
                <a:uFillTx/>
                <a:latin typeface="Gill Sans MT" pitchFamily="34" charset="0"/>
                <a:ea typeface="ＭＳ Ｐゴシック" charset="-128"/>
                <a:cs typeface="+mj-cs"/>
              </a:rPr>
              <a:t>Questions ?</a:t>
            </a:r>
            <a:endParaRPr kumimoji="0" lang="en-US" sz="3600" b="0" i="0" u="none" strike="noStrike" kern="1200" cap="none" spc="0" normalizeH="0" baseline="0" noProof="0" dirty="0">
              <a:ln>
                <a:noFill/>
              </a:ln>
              <a:solidFill>
                <a:srgbClr val="FFFFFF"/>
              </a:solidFill>
              <a:effectLst/>
              <a:uLnTx/>
              <a:uFillTx/>
              <a:latin typeface="Gill Sans MT" pitchFamily="34" charset="0"/>
              <a:ea typeface="ＭＳ Ｐゴシック" charset="-128"/>
              <a:cs typeface="+mj-cs"/>
            </a:endParaRPr>
          </a:p>
        </p:txBody>
      </p:sp>
    </p:spTree>
    <p:extLst>
      <p:ext uri="{BB962C8B-B14F-4D97-AF65-F5344CB8AC3E}">
        <p14:creationId xmlns:p14="http://schemas.microsoft.com/office/powerpoint/2010/main" val="1604188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128"/>
              </a:rPr>
              <a:t>Implicit Ethical Messages</a:t>
            </a:r>
            <a:endParaRPr lang="en-US" dirty="0"/>
          </a:p>
        </p:txBody>
      </p:sp>
      <p:sp>
        <p:nvSpPr>
          <p:cNvPr id="3" name="Content Placeholder 2"/>
          <p:cNvSpPr>
            <a:spLocks noGrp="1"/>
          </p:cNvSpPr>
          <p:nvPr>
            <p:ph idx="1"/>
          </p:nvPr>
        </p:nvSpPr>
        <p:spPr/>
        <p:txBody>
          <a:bodyPr/>
          <a:lstStyle/>
          <a:p>
            <a:pPr marL="0" indent="0">
              <a:buNone/>
            </a:pPr>
            <a:r>
              <a:rPr lang="en-US" dirty="0"/>
              <a:t>Self-reflection: In your operating context, what are the values communicated through the education curricula, pedagogy and learning process?</a:t>
            </a:r>
          </a:p>
          <a:p>
            <a:pPr marL="0" indent="0">
              <a:buNone/>
            </a:pPr>
            <a:endParaRPr lang="en-US" dirty="0"/>
          </a:p>
          <a:p>
            <a:pPr marL="0" indent="0">
              <a:buNone/>
            </a:pPr>
            <a:r>
              <a:rPr lang="en-US" dirty="0"/>
              <a:t>How can we try to help children understand difference, and the importance of working against prejudice?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8089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0F9157-7DA1-42BA-BAA6-CBF82D4A4601}"/>
              </a:ext>
            </a:extLst>
          </p:cNvPr>
          <p:cNvSpPr>
            <a:spLocks noGrp="1"/>
          </p:cNvSpPr>
          <p:nvPr>
            <p:ph type="title"/>
          </p:nvPr>
        </p:nvSpPr>
        <p:spPr/>
        <p:txBody>
          <a:bodyPr>
            <a:noAutofit/>
          </a:bodyPr>
          <a:lstStyle/>
          <a:p>
            <a:r>
              <a:rPr lang="en-US" sz="3600" dirty="0"/>
              <a:t>Conflict Sensitive Teaching and Learning Reflection Questions</a:t>
            </a:r>
          </a:p>
        </p:txBody>
      </p:sp>
      <p:pic>
        <p:nvPicPr>
          <p:cNvPr id="4" name="Content Placeholder 5" descr="Screen Shot 2014-01-14 at 1.58.58 PM.png"/>
          <p:cNvPicPr>
            <a:picLocks noGrp="1" noChangeAspect="1"/>
          </p:cNvPicPr>
          <p:nvPr>
            <p:ph idx="1"/>
          </p:nvPr>
        </p:nvPicPr>
        <p:blipFill>
          <a:blip r:embed="rId3" cstate="screen">
            <a:extLst>
              <a:ext uri="{28A0092B-C50C-407E-A947-70E740481C1C}">
                <a14:useLocalDpi xmlns:a14="http://schemas.microsoft.com/office/drawing/2010/main"/>
              </a:ext>
            </a:extLst>
          </a:blip>
          <a:srcRect t="949" b="949"/>
          <a:stretch>
            <a:fillRect/>
          </a:stretch>
        </p:blipFill>
        <p:spPr>
          <a:xfrm>
            <a:off x="1143000" y="1752600"/>
            <a:ext cx="6915150" cy="3803096"/>
          </a:xfrm>
        </p:spPr>
      </p:pic>
    </p:spTree>
    <p:extLst>
      <p:ext uri="{BB962C8B-B14F-4D97-AF65-F5344CB8AC3E}">
        <p14:creationId xmlns:p14="http://schemas.microsoft.com/office/powerpoint/2010/main" val="2139645578"/>
      </p:ext>
    </p:extLst>
  </p:cSld>
  <p:clrMapOvr>
    <a:masterClrMapping/>
  </p:clrMapOvr>
</p:sld>
</file>

<file path=ppt/theme/theme1.xml><?xml version="1.0" encoding="utf-8"?>
<a:theme xmlns:a="http://schemas.openxmlformats.org/drawingml/2006/main" name="INEE PPT Template ">
  <a:themeElements>
    <a:clrScheme name="INEE">
      <a:dk1>
        <a:srgbClr val="1F497D"/>
      </a:dk1>
      <a:lt1>
        <a:srgbClr val="FFFFFF"/>
      </a:lt1>
      <a:dk2>
        <a:srgbClr val="1F497D"/>
      </a:dk2>
      <a:lt2>
        <a:srgbClr val="FFFFFF"/>
      </a:lt2>
      <a:accent1>
        <a:srgbClr val="8DB3E2"/>
      </a:accent1>
      <a:accent2>
        <a:srgbClr val="F6862A"/>
      </a:accent2>
      <a:accent3>
        <a:srgbClr val="8E0000"/>
      </a:accent3>
      <a:accent4>
        <a:srgbClr val="C6D9F0"/>
      </a:accent4>
      <a:accent5>
        <a:srgbClr val="D20000"/>
      </a:accent5>
      <a:accent6>
        <a:srgbClr val="FAC090"/>
      </a:accent6>
      <a:hlink>
        <a:srgbClr val="1F497D"/>
      </a:hlink>
      <a:folHlink>
        <a:srgbClr val="F6862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NEE">
      <a:dk1>
        <a:srgbClr val="1F497D"/>
      </a:dk1>
      <a:lt1>
        <a:srgbClr val="FFFFFF"/>
      </a:lt1>
      <a:dk2>
        <a:srgbClr val="1F497D"/>
      </a:dk2>
      <a:lt2>
        <a:srgbClr val="FFFFFF"/>
      </a:lt2>
      <a:accent1>
        <a:srgbClr val="8DB3E2"/>
      </a:accent1>
      <a:accent2>
        <a:srgbClr val="F6862A"/>
      </a:accent2>
      <a:accent3>
        <a:srgbClr val="8E0000"/>
      </a:accent3>
      <a:accent4>
        <a:srgbClr val="C6D9F0"/>
      </a:accent4>
      <a:accent5>
        <a:srgbClr val="D20000"/>
      </a:accent5>
      <a:accent6>
        <a:srgbClr val="FAC090"/>
      </a:accent6>
      <a:hlink>
        <a:srgbClr val="1F497D"/>
      </a:hlink>
      <a:folHlink>
        <a:srgbClr val="F6862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EE PPT Template">
  <a:themeElements>
    <a:clrScheme name="INEE">
      <a:dk1>
        <a:srgbClr val="1F497D"/>
      </a:dk1>
      <a:lt1>
        <a:srgbClr val="FFFFFF"/>
      </a:lt1>
      <a:dk2>
        <a:srgbClr val="1F497D"/>
      </a:dk2>
      <a:lt2>
        <a:srgbClr val="FFFFFF"/>
      </a:lt2>
      <a:accent1>
        <a:srgbClr val="8DB3E2"/>
      </a:accent1>
      <a:accent2>
        <a:srgbClr val="F6862A"/>
      </a:accent2>
      <a:accent3>
        <a:srgbClr val="8E0000"/>
      </a:accent3>
      <a:accent4>
        <a:srgbClr val="C6D9F0"/>
      </a:accent4>
      <a:accent5>
        <a:srgbClr val="D20000"/>
      </a:accent5>
      <a:accent6>
        <a:srgbClr val="FAC090"/>
      </a:accent6>
      <a:hlink>
        <a:srgbClr val="1F497D"/>
      </a:hlink>
      <a:folHlink>
        <a:srgbClr val="F6862A"/>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INEE PPT Template .potx</Template>
  <TotalTime>3644</TotalTime>
  <Words>4615</Words>
  <Application>Microsoft Office PowerPoint</Application>
  <PresentationFormat>On-screen Show (4:3)</PresentationFormat>
  <Paragraphs>499</Paragraphs>
  <Slides>72</Slides>
  <Notes>35</Notes>
  <HiddenSlides>1</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72</vt:i4>
      </vt:variant>
    </vt:vector>
  </HeadingPairs>
  <TitlesOfParts>
    <vt:vector size="82" baseType="lpstr">
      <vt:lpstr>ＭＳ Ｐゴシック</vt:lpstr>
      <vt:lpstr>Arial</vt:lpstr>
      <vt:lpstr>Calibri</vt:lpstr>
      <vt:lpstr>Georgia</vt:lpstr>
      <vt:lpstr>Gill Sans MT</vt:lpstr>
      <vt:lpstr>GillSans</vt:lpstr>
      <vt:lpstr>Wingdings</vt:lpstr>
      <vt:lpstr>INEE PPT Template </vt:lpstr>
      <vt:lpstr>Office Theme</vt:lpstr>
      <vt:lpstr>INEE PPT Template</vt:lpstr>
      <vt:lpstr>INEE Conflict Sensitive  Education Training</vt:lpstr>
      <vt:lpstr>Conflict Sensitive Strategies for Domain 3: Teaching and Learning  Julia Finder, Creative Associates International</vt:lpstr>
      <vt:lpstr>At the end of this module participants will:</vt:lpstr>
      <vt:lpstr>PowerPoint Presentation</vt:lpstr>
      <vt:lpstr>Teaching and Learning Domains</vt:lpstr>
      <vt:lpstr>Think, Pair, Share: How does conflict interact with teaching and learning?</vt:lpstr>
      <vt:lpstr>Education Assessment and Conflict Example</vt:lpstr>
      <vt:lpstr>Implicit Ethical Messages</vt:lpstr>
      <vt:lpstr>Conflict Sensitive Teaching and Learning Reflection Questions</vt:lpstr>
      <vt:lpstr>Conflict Sensitive Strategies for Standard 1: Curricula</vt:lpstr>
      <vt:lpstr>Conflict Sensitive Strategies for Standard 2: Training, Professional Development and Support</vt:lpstr>
      <vt:lpstr>Conflict Sensitive Strategies for Standard 2: Training, Professional Development and Support</vt:lpstr>
      <vt:lpstr>Group Activity</vt:lpstr>
      <vt:lpstr>Activity</vt:lpstr>
      <vt:lpstr>Questions ?</vt:lpstr>
      <vt:lpstr>Conflict Sensitive Strategies for Teachers and Education Personnel  Julia Finder, Creative Associates International</vt:lpstr>
      <vt:lpstr>At the end of this module participants will</vt:lpstr>
      <vt:lpstr>PowerPoint Presentation</vt:lpstr>
      <vt:lpstr>Small Group Activity</vt:lpstr>
      <vt:lpstr>Conflict Sensitive Strategy for Teacher Supervision</vt:lpstr>
      <vt:lpstr>Conflict Sensitive Strategies for Standard 1: Recruitment and Selection</vt:lpstr>
      <vt:lpstr>Conflict Sensitive Strategies for Recruitment and Selection</vt:lpstr>
      <vt:lpstr>Conflict Sensitive Strategies for Recruitment and Selection</vt:lpstr>
      <vt:lpstr>PowerPoint Presentation</vt:lpstr>
      <vt:lpstr>Defining Bias</vt:lpstr>
      <vt:lpstr>Discussing Bias</vt:lpstr>
      <vt:lpstr>Standard 2: Compensation and Working Conditions</vt:lpstr>
      <vt:lpstr>Conflict Sensitive Strategies for Standard 2: Compensation and Conditions of Work</vt:lpstr>
      <vt:lpstr>Afghanistan Example</vt:lpstr>
      <vt:lpstr>Standard 3: Support and Supervision</vt:lpstr>
      <vt:lpstr>Conflict Sensitive Strategies for Standard 3: Support and Supervision</vt:lpstr>
      <vt:lpstr>Activity</vt:lpstr>
      <vt:lpstr>Review</vt:lpstr>
      <vt:lpstr>PowerPoint Presentation</vt:lpstr>
      <vt:lpstr>Conflict Sensitive Strategies for  Domain 5: Education Policy  Nina Weisenhorn, USAID</vt:lpstr>
      <vt:lpstr>At the end of this module participants will:</vt:lpstr>
      <vt:lpstr>PowerPoint Presentation</vt:lpstr>
      <vt:lpstr>Interaction between teachers/personnel and conflict</vt:lpstr>
      <vt:lpstr>Domain 1: Law and Policy Formulation</vt:lpstr>
      <vt:lpstr>Activity</vt:lpstr>
      <vt:lpstr>Acronym Quiz!</vt:lpstr>
      <vt:lpstr>Domain 1: Law and Policy Formulation</vt:lpstr>
      <vt:lpstr>Conflict Sensitive Strategies for Policy Formulation</vt:lpstr>
      <vt:lpstr>Domain 2: Planning and Implementation</vt:lpstr>
      <vt:lpstr>Domain 2: Planning and Implementation</vt:lpstr>
      <vt:lpstr>PowerPoint Presentation</vt:lpstr>
      <vt:lpstr>INEE CSE Pack  Guiding Principles</vt:lpstr>
      <vt:lpstr>Activity</vt:lpstr>
      <vt:lpstr>Review</vt:lpstr>
      <vt:lpstr>Questions ?</vt:lpstr>
      <vt:lpstr>Conflict Sensitive Monitoring, Evaluation and Learning  Anne Smiley, FHI 360</vt:lpstr>
      <vt:lpstr>PowerPoint Presentation</vt:lpstr>
      <vt:lpstr>At the end of this module participants will:</vt:lpstr>
      <vt:lpstr>How does conflict interact with monitoring, evaluation and learning activities?</vt:lpstr>
      <vt:lpstr>3 Parts to Conflict Sensitive MEL</vt:lpstr>
      <vt:lpstr>Part 1: What does it take for the program’s MEL system to be conflict-sensitive? </vt:lpstr>
      <vt:lpstr>Moving beyond output indicators</vt:lpstr>
      <vt:lpstr>Being conflict sensitive when we collect data</vt:lpstr>
      <vt:lpstr>Being conflict sensitive when we analyze data</vt:lpstr>
      <vt:lpstr>3 Parts to Conflict Sensitive MEL</vt:lpstr>
      <vt:lpstr>Part 2: How does the MEL system assess changing contextual conditions and work with program management to adapt?  </vt:lpstr>
      <vt:lpstr>Keeping the conflict analysis live through rolling assessments</vt:lpstr>
      <vt:lpstr>Rolling Assessments</vt:lpstr>
      <vt:lpstr>Adaptive Management</vt:lpstr>
      <vt:lpstr>Adaptive Management</vt:lpstr>
      <vt:lpstr>3 Parts to Conflict Sensitive MEL</vt:lpstr>
      <vt:lpstr>Part 3: How conflict sensitive is the program? What actions can be taken to improve conflict-sensitivity?    </vt:lpstr>
      <vt:lpstr>INEE CSE Pack Reflection Tool</vt:lpstr>
      <vt:lpstr>Activity</vt:lpstr>
      <vt:lpstr>Discussion</vt:lpstr>
      <vt:lpstr>Review</vt:lpstr>
      <vt:lpstr>PowerPoint Presentation</vt:lpstr>
    </vt:vector>
  </TitlesOfParts>
  <Company>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Jane Sullivan</cp:lastModifiedBy>
  <cp:revision>37</cp:revision>
  <dcterms:created xsi:type="dcterms:W3CDTF">2013-04-04T17:24:55Z</dcterms:created>
  <dcterms:modified xsi:type="dcterms:W3CDTF">2017-11-05T22:37:53Z</dcterms:modified>
</cp:coreProperties>
</file>